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58" r:id="rId3"/>
    <p:sldId id="257" r:id="rId4"/>
    <p:sldId id="261" r:id="rId5"/>
    <p:sldId id="262" r:id="rId6"/>
    <p:sldId id="260" r:id="rId7"/>
    <p:sldId id="263" r:id="rId8"/>
    <p:sldId id="264" r:id="rId9"/>
    <p:sldId id="265" r:id="rId10"/>
    <p:sldId id="266" r:id="rId11"/>
    <p:sldId id="285" r:id="rId12"/>
    <p:sldId id="277" r:id="rId13"/>
    <p:sldId id="268" r:id="rId14"/>
    <p:sldId id="269" r:id="rId15"/>
    <p:sldId id="270" r:id="rId16"/>
    <p:sldId id="271" r:id="rId17"/>
    <p:sldId id="272" r:id="rId18"/>
    <p:sldId id="278" r:id="rId19"/>
    <p:sldId id="279" r:id="rId20"/>
    <p:sldId id="280" r:id="rId21"/>
    <p:sldId id="281" r:id="rId22"/>
    <p:sldId id="274" r:id="rId23"/>
    <p:sldId id="273" r:id="rId24"/>
    <p:sldId id="286" r:id="rId25"/>
    <p:sldId id="275" r:id="rId26"/>
    <p:sldId id="288" r:id="rId27"/>
    <p:sldId id="287" r:id="rId28"/>
    <p:sldId id="284" r:id="rId29"/>
    <p:sldId id="282" r:id="rId30"/>
    <p:sldId id="276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>
      <p:cViewPr>
        <p:scale>
          <a:sx n="76" d="100"/>
          <a:sy n="76" d="100"/>
        </p:scale>
        <p:origin x="-120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6096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60960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68313" y="1844675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9313" y="1844675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8313" y="1844675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59313" y="1844675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8313" y="4183063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9313" y="4183063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8446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9313" y="18446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Fond PP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595313" y="0"/>
            <a:ext cx="97393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8446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fld id="{12123FC5-7ED5-4874-BFB0-C989F1223821}" type="datetimeFigureOut">
              <a:rPr lang="fr-BE" smtClean="0"/>
              <a:pPr/>
              <a:t>16/04/2014</a:t>
            </a:fld>
            <a:endParaRPr lang="fr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endParaRPr lang="fr-B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fld id="{509D73DA-6421-47DD-86D0-99F9F1C6E71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333333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33333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33333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33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http://www.lexpress.fr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Bilan 2014</a:t>
            </a:r>
            <a:endParaRPr lang="fr-BE" b="1" dirty="0"/>
          </a:p>
        </p:txBody>
      </p:sp>
      <p:pic>
        <p:nvPicPr>
          <p:cNvPr id="5" name="Content Placeholder 3" descr="affiche SSP2014 français web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89491" y="1848673"/>
            <a:ext cx="3196244" cy="45179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Réunion bilan </a:t>
            </a:r>
          </a:p>
          <a:p>
            <a:pPr marL="0" indent="0">
              <a:buNone/>
            </a:pPr>
            <a:r>
              <a:rPr lang="fr-FR" dirty="0" smtClean="0"/>
              <a:t>du 17 avril 2014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6113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25" y="116632"/>
            <a:ext cx="2933601" cy="360040"/>
          </a:xfrm>
        </p:spPr>
        <p:txBody>
          <a:bodyPr>
            <a:noAutofit/>
          </a:bodyPr>
          <a:lstStyle/>
          <a:p>
            <a:r>
              <a:rPr lang="fr-FR" sz="1400" dirty="0" smtClean="0"/>
              <a:t>Marche symbolique La Torche</a:t>
            </a:r>
            <a:endParaRPr lang="fr-BE" sz="1400" dirty="0"/>
          </a:p>
        </p:txBody>
      </p:sp>
      <p:pic>
        <p:nvPicPr>
          <p:cNvPr id="4" name="Content Placeholder 3" descr="http://www.eau-et-rivieres.asso.fr/media/user/Image/Actu2014/IMG_3784 1 La Torch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9856"/>
            <a:ext cx="4032448" cy="276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00_54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250758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430" y="3617845"/>
            <a:ext cx="3816424" cy="286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Collecte de pesticides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552" y="3960349"/>
            <a:ext cx="3744416" cy="27903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552" y="3463957"/>
            <a:ext cx="2911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 smtClean="0"/>
              <a:t>Opération pesticides en Alsace</a:t>
            </a:r>
            <a:endParaRPr lang="fr-BE" sz="1400" dirty="0"/>
          </a:p>
        </p:txBody>
      </p:sp>
      <p:sp>
        <p:nvSpPr>
          <p:cNvPr id="8" name="Rectangle 7"/>
          <p:cNvSpPr/>
          <p:nvPr/>
        </p:nvSpPr>
        <p:spPr>
          <a:xfrm>
            <a:off x="5148064" y="35858"/>
            <a:ext cx="3394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Stand d’informations et activités de Greenpeace en région parisienne et à Lille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xmlns="" val="1363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1700808"/>
            <a:ext cx="4104456" cy="108012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fr-FR" sz="1200" dirty="0"/>
              <a:t>P</a:t>
            </a:r>
            <a:r>
              <a:rPr lang="bg-BG" sz="1200" dirty="0"/>
              <a:t>rès de 180 personnes se sont rassemblés à la salle des fêtes d'ALLASSAC, "là où tout à commencé" à rappelé le pdt de l'association des</a:t>
            </a:r>
            <a:r>
              <a:rPr lang="fr-FR" sz="1200" dirty="0"/>
              <a:t> Médecins Limousin alertant sur </a:t>
            </a:r>
            <a:r>
              <a:rPr lang="fr-FR" sz="1200" dirty="0" smtClean="0"/>
              <a:t>les pesticides.</a:t>
            </a:r>
            <a:r>
              <a:rPr lang="fr-FR" dirty="0"/>
              <a:t> </a:t>
            </a:r>
            <a:endParaRPr lang="fr-BE" dirty="0"/>
          </a:p>
          <a:p>
            <a:endParaRPr lang="fr-BE" dirty="0"/>
          </a:p>
        </p:txBody>
      </p:sp>
      <p:pic>
        <p:nvPicPr>
          <p:cNvPr id="4" name="Picture 3" descr="allassac mercredi 26 03 20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456384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Journ+®e technique FREDO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009" y="1516940"/>
            <a:ext cx="3586763" cy="25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355976" y="4293097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Conférences et formations sur pesticides partout en France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xmlns="" val="10421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fr-FR" sz="2200" dirty="0"/>
              <a:t>Animations pour petits et grands </a:t>
            </a:r>
            <a:r>
              <a:rPr lang="fr-FR" dirty="0"/>
              <a:t/>
            </a:r>
            <a:br>
              <a:rPr lang="fr-FR" dirty="0"/>
            </a:br>
            <a:endParaRPr lang="fr-B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12776"/>
            <a:ext cx="4320480" cy="324036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6949" y="260648"/>
            <a:ext cx="4091947" cy="3068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754" y="3528392"/>
            <a:ext cx="4439477" cy="33296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4870030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400" dirty="0" smtClean="0"/>
              <a:t>Activités du Foyer rural l'</a:t>
            </a:r>
            <a:r>
              <a:rPr lang="fr-BE" sz="1400" dirty="0" err="1" smtClean="0"/>
              <a:t>Oeil</a:t>
            </a:r>
            <a:r>
              <a:rPr lang="fr-BE" sz="1400" dirty="0" smtClean="0"/>
              <a:t> </a:t>
            </a:r>
            <a:r>
              <a:rPr lang="fr-BE" sz="1400" dirty="0" err="1" smtClean="0"/>
              <a:t>Ou'vert</a:t>
            </a:r>
            <a:r>
              <a:rPr lang="fr-BE" sz="1400" dirty="0" smtClean="0"/>
              <a:t>, Arc sur Tille</a:t>
            </a:r>
          </a:p>
          <a:p>
            <a:r>
              <a:rPr lang="fr-BE" sz="1000" dirty="0"/>
              <a:t>A</a:t>
            </a:r>
            <a:r>
              <a:rPr lang="fr-BE" sz="1000" dirty="0" smtClean="0"/>
              <a:t>u </a:t>
            </a:r>
            <a:r>
              <a:rPr lang="fr-BE" sz="1000" dirty="0"/>
              <a:t>total 280 personnes dont 67 enfants du </a:t>
            </a:r>
            <a:r>
              <a:rPr lang="fr-BE" sz="1000" dirty="0" smtClean="0"/>
              <a:t>primaire ont participé aux activités</a:t>
            </a:r>
            <a:endParaRPr lang="fr-BE" sz="1000" dirty="0"/>
          </a:p>
        </p:txBody>
      </p:sp>
    </p:spTree>
    <p:extLst>
      <p:ext uri="{BB962C8B-B14F-4D97-AF65-F5344CB8AC3E}">
        <p14:creationId xmlns:p14="http://schemas.microsoft.com/office/powerpoint/2010/main" xmlns="" val="2642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 événement international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611560" y="177281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Dans 26 pays au monde :</a:t>
            </a:r>
            <a:endParaRPr lang="fr-BE" dirty="0" smtClean="0">
              <a:effectLst/>
            </a:endParaRPr>
          </a:p>
          <a:p>
            <a:r>
              <a:rPr lang="fr-FR" dirty="0"/>
              <a:t> </a:t>
            </a:r>
            <a:endParaRPr lang="fr-BE" dirty="0" smtClean="0">
              <a:effectLst/>
            </a:endParaRPr>
          </a:p>
          <a:p>
            <a:r>
              <a:rPr lang="fr-FR" dirty="0"/>
              <a:t>• </a:t>
            </a:r>
            <a:r>
              <a:rPr lang="fr-FR" b="1" dirty="0"/>
              <a:t>Europe</a:t>
            </a:r>
            <a:r>
              <a:rPr lang="fr-FR" dirty="0"/>
              <a:t>: France, Belgique, Allemagne, Espagne, Suisse, Autriche, Italie, Portugal, Hongrie, Grèce, Estonie, Turquie, Malte</a:t>
            </a:r>
            <a:endParaRPr lang="fr-BE" dirty="0" smtClean="0">
              <a:effectLst/>
            </a:endParaRPr>
          </a:p>
          <a:p>
            <a:r>
              <a:rPr lang="fr-FR" dirty="0"/>
              <a:t>• </a:t>
            </a:r>
            <a:r>
              <a:rPr lang="fr-FR" b="1" dirty="0"/>
              <a:t>Afrique</a:t>
            </a:r>
            <a:r>
              <a:rPr lang="fr-FR" dirty="0"/>
              <a:t> (francophone et anglophone) : Maroc, Burundi, Mali, Togo, Bénin, Gabon, Sénégal, Tunisie</a:t>
            </a:r>
            <a:endParaRPr lang="fr-BE" dirty="0" smtClean="0">
              <a:effectLst/>
            </a:endParaRPr>
          </a:p>
          <a:p>
            <a:r>
              <a:rPr lang="fr-FR" dirty="0"/>
              <a:t>• </a:t>
            </a:r>
            <a:r>
              <a:rPr lang="fr-FR" b="1" dirty="0"/>
              <a:t>Caraïbes</a:t>
            </a:r>
            <a:r>
              <a:rPr lang="fr-FR" dirty="0"/>
              <a:t>: Haïti</a:t>
            </a:r>
            <a:endParaRPr lang="fr-BE" dirty="0" smtClean="0">
              <a:effectLst/>
            </a:endParaRPr>
          </a:p>
          <a:p>
            <a:r>
              <a:rPr lang="fr-FR" dirty="0"/>
              <a:t>• </a:t>
            </a:r>
            <a:r>
              <a:rPr lang="fr-FR" b="1" dirty="0"/>
              <a:t>Amérique Latine</a:t>
            </a:r>
            <a:r>
              <a:rPr lang="fr-FR" dirty="0"/>
              <a:t>: Mexique, Costa Rica, Argentine</a:t>
            </a:r>
            <a:endParaRPr lang="fr-BE" dirty="0" smtClean="0">
              <a:effectLst/>
            </a:endParaRPr>
          </a:p>
          <a:p>
            <a:r>
              <a:rPr lang="fr-FR" dirty="0"/>
              <a:t>• </a:t>
            </a:r>
            <a:r>
              <a:rPr lang="fr-FR" b="1" dirty="0"/>
              <a:t>Proche Orient</a:t>
            </a:r>
            <a:r>
              <a:rPr lang="fr-FR" dirty="0"/>
              <a:t>: Israël</a:t>
            </a:r>
            <a:endParaRPr lang="fr-BE" dirty="0" smtClean="0">
              <a:effectLst/>
            </a:endParaRPr>
          </a:p>
          <a:p>
            <a:r>
              <a:rPr lang="fr-FR" dirty="0"/>
              <a:t> </a:t>
            </a:r>
            <a:endParaRPr lang="fr-BE" dirty="0">
              <a:effectLst/>
            </a:endParaRPr>
          </a:p>
        </p:txBody>
      </p:sp>
      <p:pic>
        <p:nvPicPr>
          <p:cNvPr id="6" name="Picture 5" descr="logos internationaux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560" y="1412776"/>
            <a:ext cx="3780928" cy="2345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730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Content Placeholder 3" descr="Belgique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33" y="3212976"/>
            <a:ext cx="2304256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19872" y="1556793"/>
            <a:ext cx="547260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Belgique</a:t>
            </a:r>
          </a:p>
          <a:p>
            <a:r>
              <a:rPr lang="fr-FR" dirty="0" smtClean="0"/>
              <a:t>Centaines d’activités et concours à niveau national dans les écoles et de photo</a:t>
            </a:r>
            <a:endParaRPr lang="fr-FR" dirty="0"/>
          </a:p>
          <a:p>
            <a:endParaRPr lang="fr-FR" b="1" dirty="0" smtClean="0"/>
          </a:p>
          <a:p>
            <a:r>
              <a:rPr lang="fr-FR" b="1" dirty="0" smtClean="0"/>
              <a:t>Portugal</a:t>
            </a:r>
          </a:p>
          <a:p>
            <a:r>
              <a:rPr lang="fr-FR" dirty="0" smtClean="0"/>
              <a:t>Grande campagne d’information et de sensibilisation et lancement  </a:t>
            </a:r>
            <a:r>
              <a:rPr lang="fr-FR" dirty="0"/>
              <a:t>initiative </a:t>
            </a:r>
            <a:r>
              <a:rPr lang="fr-FR" dirty="0" smtClean="0"/>
              <a:t>« Municipalités </a:t>
            </a:r>
            <a:r>
              <a:rPr lang="fr-FR" dirty="0"/>
              <a:t>sans glyphosate </a:t>
            </a:r>
            <a:r>
              <a:rPr lang="fr-FR" dirty="0" smtClean="0"/>
              <a:t>»</a:t>
            </a:r>
          </a:p>
          <a:p>
            <a:endParaRPr lang="fr-FR" dirty="0"/>
          </a:p>
          <a:p>
            <a:r>
              <a:rPr lang="fr-FR" b="1" dirty="0" smtClean="0"/>
              <a:t>Autriche</a:t>
            </a:r>
          </a:p>
          <a:p>
            <a:r>
              <a:rPr lang="fr-FR" dirty="0" smtClean="0"/>
              <a:t>Activités et jeu </a:t>
            </a:r>
            <a:r>
              <a:rPr lang="fr-FR" dirty="0"/>
              <a:t>« Roulette pesticide » sur le marché à </a:t>
            </a:r>
            <a:r>
              <a:rPr lang="fr-FR" dirty="0" smtClean="0"/>
              <a:t>Vienne, repas bio</a:t>
            </a:r>
          </a:p>
          <a:p>
            <a:endParaRPr lang="fr-FR" dirty="0"/>
          </a:p>
          <a:p>
            <a:r>
              <a:rPr lang="fr-FR" b="1" dirty="0" smtClean="0"/>
              <a:t>Hongrie</a:t>
            </a:r>
            <a:r>
              <a:rPr lang="fr-FR" b="1" dirty="0"/>
              <a:t> </a:t>
            </a:r>
            <a:endParaRPr lang="fr-BE" dirty="0" smtClean="0">
              <a:effectLst/>
            </a:endParaRPr>
          </a:p>
          <a:p>
            <a:r>
              <a:rPr lang="fr-FR" dirty="0"/>
              <a:t>Greenpeace a lancé le 27 mars sa publication et résumé scientifique sur les pesticides tueurs abeilles a </a:t>
            </a:r>
            <a:r>
              <a:rPr lang="fr-FR" dirty="0" err="1" smtClean="0"/>
              <a:t>Kaptár</a:t>
            </a:r>
            <a:endParaRPr lang="fr-FR" b="1" dirty="0"/>
          </a:p>
        </p:txBody>
      </p:sp>
      <p:pic>
        <p:nvPicPr>
          <p:cNvPr id="6" name="Picture 5" descr="Autriche Global 20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203914" cy="2520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147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976" y="1162439"/>
            <a:ext cx="8229600" cy="1330457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 marL="109728" indent="0">
              <a:buNone/>
            </a:pPr>
            <a:endParaRPr lang="fr-FR" sz="800" b="1" dirty="0" smtClean="0"/>
          </a:p>
          <a:p>
            <a:pPr marL="109728" indent="0">
              <a:buNone/>
            </a:pPr>
            <a:r>
              <a:rPr lang="fr-FR" sz="1800" b="1" dirty="0" smtClean="0"/>
              <a:t>Espagne</a:t>
            </a:r>
            <a:r>
              <a:rPr lang="fr-FR" sz="1800" dirty="0" smtClean="0"/>
              <a:t>:</a:t>
            </a:r>
            <a:r>
              <a:rPr lang="fr-FR" dirty="0" smtClean="0"/>
              <a:t> </a:t>
            </a:r>
            <a:r>
              <a:rPr lang="fr-FR" sz="1800" dirty="0" smtClean="0"/>
              <a:t>nombreux conférence-débats organisés et pétition au gouvernement de réduire l’usage de pesticides en Espagne de 30%</a:t>
            </a:r>
          </a:p>
          <a:p>
            <a:pPr marL="109728" indent="0">
              <a:buNone/>
            </a:pPr>
            <a:r>
              <a:rPr lang="fr-FR" sz="1800" b="1" dirty="0" smtClean="0"/>
              <a:t>Italie</a:t>
            </a:r>
            <a:r>
              <a:rPr lang="fr-FR" sz="1800" dirty="0" smtClean="0"/>
              <a:t>: conférence et ateliers dans le nord du pays</a:t>
            </a:r>
            <a:endParaRPr lang="fr-FR" sz="1800" dirty="0"/>
          </a:p>
          <a:p>
            <a:pPr marL="109728" indent="0">
              <a:buNone/>
            </a:pPr>
            <a:endParaRPr lang="fr-BE" sz="1800" dirty="0"/>
          </a:p>
        </p:txBody>
      </p:sp>
      <p:pic>
        <p:nvPicPr>
          <p:cNvPr id="4" name="Picture 3" descr="Vivo Sano Jornad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136"/>
            <a:ext cx="3168352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artel 22M (2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2936617" cy="214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les Canaries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17032"/>
            <a:ext cx="297223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Verona convegno 23 marz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2552" y="3429000"/>
            <a:ext cx="241984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579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Amérique Latine: ateliers et campagne de sensibilisations </a:t>
            </a:r>
            <a:endParaRPr lang="fr-BE" dirty="0"/>
          </a:p>
        </p:txBody>
      </p:sp>
      <p:pic>
        <p:nvPicPr>
          <p:cNvPr id="4" name="Picture 3" descr="Mexiqu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2203450" cy="22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ollegioIllpal Costa Ric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4724"/>
            <a:ext cx="2658110" cy="219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678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Afrique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pic>
        <p:nvPicPr>
          <p:cNvPr id="4" name="Image 8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980728"/>
            <a:ext cx="3528392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810539"/>
          </a:xfrm>
        </p:spPr>
        <p:txBody>
          <a:bodyPr/>
          <a:lstStyle/>
          <a:p>
            <a:r>
              <a:rPr lang="fr-FR" dirty="0" smtClean="0"/>
              <a:t>Différentes actions de sensibilisations dans les provinces et établissements scolaires au Togo, Sénégal, Burundi et Bénin</a:t>
            </a:r>
            <a:endParaRPr lang="fr-BE" dirty="0"/>
          </a:p>
        </p:txBody>
      </p:sp>
      <p:pic>
        <p:nvPicPr>
          <p:cNvPr id="5" name="Picture 4" descr="Togo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3456384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783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Points forts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bg-BG" dirty="0"/>
              <a:t>La mobilisation reste forte</a:t>
            </a:r>
            <a:r>
              <a:rPr lang="fr-FR" dirty="0"/>
              <a:t> et est en augmentation (près de 1360 évènements contre 1000 l’an passé). Fidélité des </a:t>
            </a:r>
            <a:r>
              <a:rPr lang="bg-BG" dirty="0"/>
              <a:t>organisateurs chaque année</a:t>
            </a:r>
            <a:r>
              <a:rPr lang="fr-FR" dirty="0"/>
              <a:t>. </a:t>
            </a:r>
            <a:endParaRPr lang="fr-BE" dirty="0"/>
          </a:p>
          <a:p>
            <a:pPr marL="109728" indent="0">
              <a:buNone/>
            </a:pPr>
            <a:r>
              <a:rPr lang="fr-FR" b="1" dirty="0"/>
              <a:t> </a:t>
            </a:r>
            <a:endParaRPr lang="fr-BE" dirty="0"/>
          </a:p>
          <a:p>
            <a:pPr lvl="0"/>
            <a:r>
              <a:rPr lang="fr-FR" dirty="0"/>
              <a:t>Nouveaux partenaires engagés et nombreux bénévoles au niveau international qui ont largement contribué à l’organisation des évènements.</a:t>
            </a:r>
            <a:endParaRPr lang="fr-BE" dirty="0"/>
          </a:p>
          <a:p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bg-BG" dirty="0"/>
              <a:t> </a:t>
            </a:r>
            <a:r>
              <a:rPr lang="fr-FR" dirty="0"/>
              <a:t>Très bonne </a:t>
            </a:r>
            <a:r>
              <a:rPr lang="bg-BG" dirty="0"/>
              <a:t>couverture médiatique au niveau </a:t>
            </a:r>
            <a:r>
              <a:rPr lang="fr-FR" dirty="0"/>
              <a:t>local et au niveau national (voir la revue de presse)</a:t>
            </a:r>
            <a:endParaRPr lang="fr-BE" dirty="0"/>
          </a:p>
          <a:p>
            <a:endParaRPr lang="fr-BE" dirty="0"/>
          </a:p>
          <a:p>
            <a:r>
              <a:rPr lang="bg-BG" dirty="0"/>
              <a:t>De nouveaux outils de communication </a:t>
            </a:r>
            <a:r>
              <a:rPr lang="fr-FR" dirty="0"/>
              <a:t>dans plusieurs langues</a:t>
            </a:r>
            <a:r>
              <a:rPr lang="bg-BG" dirty="0"/>
              <a:t>: </a:t>
            </a:r>
            <a:r>
              <a:rPr lang="fr-FR" dirty="0"/>
              <a:t>vidéos, cartes postales, dépliant d’informations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4095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Points faibles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186808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fr-FR" dirty="0"/>
              <a:t>Le calendrier : Les élections municipales pendant deux week-ends  le 23 et 30 mars, pendant l’évènement, a amené a des problèmes logistiques (manque de salle, etc.) au niveau local. Certaines organisations et les municipalités ne pouvaient pas trop s’impliquer en raison des élections.</a:t>
            </a:r>
            <a:endParaRPr lang="fr-BE" dirty="0"/>
          </a:p>
          <a:p>
            <a:pPr marL="109728" indent="0">
              <a:buNone/>
            </a:pPr>
            <a:endParaRPr lang="fr-BE" dirty="0"/>
          </a:p>
          <a:p>
            <a:pPr lvl="0"/>
            <a:r>
              <a:rPr lang="fr-FR" dirty="0"/>
              <a:t>Plus de mo</a:t>
            </a:r>
            <a:r>
              <a:rPr lang="bg-BG" dirty="0"/>
              <a:t>yens financiers pour produire de nouveaux outils (autocollants, argumentaires, formations…) </a:t>
            </a:r>
            <a:endParaRPr lang="fr-FR" dirty="0" smtClean="0"/>
          </a:p>
          <a:p>
            <a:pPr lvl="0"/>
            <a:endParaRPr lang="fr-FR" dirty="0"/>
          </a:p>
          <a:p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32040" y="1481329"/>
            <a:ext cx="3754760" cy="3099800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S</a:t>
            </a:r>
            <a:r>
              <a:rPr lang="fr-FR" dirty="0" smtClean="0"/>
              <a:t>ystème </a:t>
            </a:r>
            <a:r>
              <a:rPr lang="fr-FR" dirty="0"/>
              <a:t>d’inscription était trop complexe pour  de nombreux </a:t>
            </a:r>
            <a:r>
              <a:rPr lang="fr-FR" dirty="0" smtClean="0"/>
              <a:t>organisateurs</a:t>
            </a:r>
          </a:p>
          <a:p>
            <a:pPr marL="109728" indent="0">
              <a:buNone/>
            </a:pPr>
            <a:endParaRPr lang="fr-FR" dirty="0" smtClean="0"/>
          </a:p>
          <a:p>
            <a:pPr lvl="0"/>
            <a:r>
              <a:rPr lang="fr-FR" dirty="0"/>
              <a:t>Manque de moyens en Afrique et Amérique Latine pour l’organisation d’activités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22492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L’opération en quelques chiffres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 </a:t>
            </a:r>
            <a:r>
              <a:rPr lang="fr-FR" dirty="0" smtClean="0"/>
              <a:t>9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édition</a:t>
            </a:r>
            <a:endParaRPr lang="fr-BE" dirty="0" smtClean="0">
              <a:effectLst/>
            </a:endParaRPr>
          </a:p>
          <a:p>
            <a:pPr lvl="0"/>
            <a:r>
              <a:rPr lang="fr-FR" dirty="0"/>
              <a:t>Prés de 1360  évènements </a:t>
            </a:r>
          </a:p>
          <a:p>
            <a:pPr lvl="0"/>
            <a:r>
              <a:rPr lang="fr-FR" dirty="0" smtClean="0"/>
              <a:t>400 </a:t>
            </a:r>
            <a:r>
              <a:rPr lang="fr-FR" dirty="0"/>
              <a:t>partenaires de terrains</a:t>
            </a:r>
            <a:endParaRPr lang="fr-BE" dirty="0" smtClean="0">
              <a:effectLst/>
            </a:endParaRPr>
          </a:p>
          <a:p>
            <a:pPr lvl="0"/>
            <a:r>
              <a:rPr lang="fr-FR" dirty="0"/>
              <a:t>26 pays engagés</a:t>
            </a:r>
            <a:endParaRPr lang="fr-BE" dirty="0" smtClean="0">
              <a:effectLst/>
            </a:endParaRPr>
          </a:p>
          <a:p>
            <a:pPr lvl="0"/>
            <a:r>
              <a:rPr lang="fr-FR" dirty="0"/>
              <a:t>36 partenaires nationaux et 18 partenaires internationaux </a:t>
            </a:r>
            <a:endParaRPr lang="fr-BE" dirty="0" smtClean="0">
              <a:effectLst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509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Outils de communication 2014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28464" y="1340768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Affiche </a:t>
            </a:r>
          </a:p>
          <a:p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endParaRPr lang="fr-FR" dirty="0"/>
          </a:p>
          <a:p>
            <a:pPr marL="109728" indent="0">
              <a:buNone/>
            </a:pPr>
            <a:r>
              <a:rPr lang="fr-FR" dirty="0" smtClean="0"/>
              <a:t>Logo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47864" y="1052736"/>
            <a:ext cx="5338936" cy="5805264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Cartes postales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109728" indent="0">
              <a:buNone/>
            </a:pPr>
            <a:endParaRPr lang="fr-FR" dirty="0" smtClean="0"/>
          </a:p>
          <a:p>
            <a:pPr marL="109728" indent="0">
              <a:buNone/>
            </a:pPr>
            <a:r>
              <a:rPr lang="fr-FR" dirty="0" smtClean="0"/>
              <a:t>Réseaux sociaux</a:t>
            </a:r>
          </a:p>
          <a:p>
            <a:r>
              <a:rPr lang="fr-FR" dirty="0" smtClean="0"/>
              <a:t>Facebook et Twitter </a:t>
            </a:r>
            <a:endParaRPr lang="fr-BE" dirty="0"/>
          </a:p>
        </p:txBody>
      </p:sp>
      <p:pic>
        <p:nvPicPr>
          <p:cNvPr id="6" name="Picture 5" descr="affiche SSP2014 français we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1872208" cy="255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llus%20afrique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297"/>
            <a:ext cx="2160240" cy="166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llud pérou2 (2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296" y="1652404"/>
            <a:ext cx="2232248" cy="1614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llus%20anglais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2160240" cy="166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llus%20cantine5%20f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9300" y="3475789"/>
            <a:ext cx="2160240" cy="166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Visuel_semaine_alternatives_pesticides_2013_bd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13176"/>
            <a:ext cx="1368152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96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Outils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Vidéo</a:t>
            </a:r>
          </a:p>
          <a:p>
            <a:pPr marL="0" indent="0">
              <a:buNone/>
            </a:pPr>
            <a:r>
              <a:rPr lang="fr-FR" sz="1600" dirty="0"/>
              <a:t>1173 vues pour la version française, puis 453 pour l’espagnole, 371 pour l’anglaise et 79 vues pour la version </a:t>
            </a:r>
            <a:r>
              <a:rPr lang="fr-FR" sz="1600" dirty="0" smtClean="0"/>
              <a:t>allemande</a:t>
            </a:r>
            <a:endParaRPr lang="fr-FR" dirty="0" smtClean="0"/>
          </a:p>
          <a:p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Dépliant</a:t>
            </a:r>
          </a:p>
          <a:p>
            <a:pPr marL="0" indent="0">
              <a:buNone/>
            </a:pPr>
            <a:r>
              <a:rPr lang="fr-FR" sz="1800" dirty="0" err="1" smtClean="0"/>
              <a:t>Biocoop</a:t>
            </a:r>
            <a:r>
              <a:rPr lang="fr-FR" sz="1800" dirty="0" smtClean="0"/>
              <a:t> </a:t>
            </a:r>
            <a:r>
              <a:rPr lang="fr-FR" sz="1800" dirty="0"/>
              <a:t>a imprimé 130 000 dépliants pour mettre à la disposition dans 345 de leurs magasins</a:t>
            </a:r>
            <a:r>
              <a:rPr lang="fr-FR" sz="1800" dirty="0" smtClean="0"/>
              <a:t>.</a:t>
            </a:r>
            <a:endParaRPr lang="fr-BE" dirty="0"/>
          </a:p>
          <a:p>
            <a:endParaRPr lang="fr-BE" dirty="0"/>
          </a:p>
        </p:txBody>
      </p:sp>
      <p:pic>
        <p:nvPicPr>
          <p:cNvPr id="5" name="Picture 4" descr="clipvide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3384376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ndex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2160240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656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864096"/>
          </a:xfrm>
        </p:spPr>
        <p:txBody>
          <a:bodyPr/>
          <a:lstStyle/>
          <a:p>
            <a:r>
              <a:rPr lang="fr-FR" dirty="0" smtClean="0"/>
              <a:t>Conférence de presse 17.3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764704"/>
            <a:ext cx="8291264" cy="5904656"/>
          </a:xfrm>
        </p:spPr>
        <p:txBody>
          <a:bodyPr>
            <a:noAutofit/>
          </a:bodyPr>
          <a:lstStyle/>
          <a:p>
            <a:pPr lvl="0"/>
            <a:r>
              <a:rPr lang="fr-FR" sz="1800" b="1" dirty="0"/>
              <a:t>Présentation du contexte</a:t>
            </a:r>
            <a:r>
              <a:rPr lang="fr-FR" sz="1800" dirty="0"/>
              <a:t> des pesticides (plan </a:t>
            </a:r>
            <a:r>
              <a:rPr lang="fr-FR" sz="1800" dirty="0" err="1"/>
              <a:t>Ecophyto</a:t>
            </a:r>
            <a:r>
              <a:rPr lang="fr-FR" sz="1800" dirty="0"/>
              <a:t>, études etc.) par François </a:t>
            </a:r>
            <a:r>
              <a:rPr lang="fr-FR" sz="1800" dirty="0" err="1"/>
              <a:t>Veillerette</a:t>
            </a:r>
            <a:r>
              <a:rPr lang="fr-FR" sz="1800" dirty="0" smtClean="0"/>
              <a:t>, porte-parole </a:t>
            </a:r>
            <a:r>
              <a:rPr lang="fr-FR" sz="1800" dirty="0"/>
              <a:t>de Générations Futures. </a:t>
            </a:r>
            <a:endParaRPr lang="fr-BE" sz="1800" dirty="0"/>
          </a:p>
          <a:p>
            <a:pPr lvl="0"/>
            <a:r>
              <a:rPr lang="fr-FR" sz="1800" b="1" dirty="0"/>
              <a:t>Présentation de la Semaine</a:t>
            </a:r>
            <a:r>
              <a:rPr lang="fr-FR" sz="1800" dirty="0"/>
              <a:t> pour les Alternatives aux Pesticides, ses objectifs, les outils, les temps forts par Nadia </a:t>
            </a:r>
            <a:r>
              <a:rPr lang="fr-FR" sz="1800" dirty="0" err="1"/>
              <a:t>Bennich</a:t>
            </a:r>
            <a:r>
              <a:rPr lang="fr-FR" sz="1800" dirty="0"/>
              <a:t>, coordinatrice de la Semaine ; </a:t>
            </a:r>
            <a:endParaRPr lang="fr-BE" sz="1800" dirty="0"/>
          </a:p>
          <a:p>
            <a:r>
              <a:rPr lang="fr-FR" sz="1800" b="1" dirty="0" smtClean="0"/>
              <a:t>Quelques </a:t>
            </a:r>
            <a:r>
              <a:rPr lang="fr-FR" sz="1800" b="1" dirty="0"/>
              <a:t>temps forts de la Semaine</a:t>
            </a:r>
            <a:r>
              <a:rPr lang="fr-FR" sz="1800" dirty="0"/>
              <a:t> </a:t>
            </a:r>
            <a:endParaRPr lang="fr-BE" sz="1800" dirty="0"/>
          </a:p>
          <a:p>
            <a:pPr lvl="0"/>
            <a:r>
              <a:rPr lang="fr-FR" sz="1800" dirty="0"/>
              <a:t>1ère opération de reprise des pesticides par les magasins </a:t>
            </a:r>
            <a:r>
              <a:rPr lang="fr-FR" sz="1800" b="1" dirty="0" err="1"/>
              <a:t>Botanic</a:t>
            </a:r>
            <a:r>
              <a:rPr lang="fr-FR" sz="1800" b="1" dirty="0"/>
              <a:t>®</a:t>
            </a:r>
            <a:r>
              <a:rPr lang="fr-FR" sz="1800" dirty="0"/>
              <a:t>, seule enseigne de jardinerie à avoir retiré les pesticides et engrais chimiques par </a:t>
            </a:r>
            <a:r>
              <a:rPr lang="fr-FR" sz="1800" b="1" dirty="0"/>
              <a:t>Stéphane D’Halluin</a:t>
            </a:r>
            <a:r>
              <a:rPr lang="fr-FR" sz="1800" dirty="0"/>
              <a:t>, Service Développement Durable , et par et par </a:t>
            </a:r>
            <a:r>
              <a:rPr lang="bg-BG" sz="1800" b="1" dirty="0"/>
              <a:t>Steve JECKO</a:t>
            </a:r>
            <a:r>
              <a:rPr lang="bg-BG" sz="1800" dirty="0"/>
              <a:t>, gérant de </a:t>
            </a:r>
            <a:r>
              <a:rPr lang="bg-BG" sz="1800" b="1" dirty="0"/>
              <a:t>CLIKECO Waste Logisitc</a:t>
            </a:r>
            <a:r>
              <a:rPr lang="bg-BG" sz="1800" dirty="0"/>
              <a:t> </a:t>
            </a:r>
            <a:endParaRPr lang="fr-BE" sz="1800" dirty="0"/>
          </a:p>
          <a:p>
            <a:pPr lvl="0"/>
            <a:r>
              <a:rPr lang="fr-FR" sz="1800" dirty="0"/>
              <a:t>Action « Stop aux pesticides Perturbateurs endocriniens », par </a:t>
            </a:r>
            <a:r>
              <a:rPr lang="fr-FR" sz="1800" b="1" dirty="0"/>
              <a:t>Sophie </a:t>
            </a:r>
            <a:r>
              <a:rPr lang="fr-FR" sz="1800" b="1" dirty="0" err="1"/>
              <a:t>Borderes</a:t>
            </a:r>
            <a:r>
              <a:rPr lang="fr-FR" sz="1800" dirty="0"/>
              <a:t> </a:t>
            </a:r>
            <a:r>
              <a:rPr lang="fr-FR" sz="1800" dirty="0" err="1"/>
              <a:t>del’association</a:t>
            </a:r>
            <a:r>
              <a:rPr lang="fr-FR" sz="1800" dirty="0"/>
              <a:t> </a:t>
            </a:r>
            <a:r>
              <a:rPr lang="fr-FR" sz="1800" b="1" dirty="0"/>
              <a:t>Agir Pour l’Environnement. </a:t>
            </a:r>
            <a:endParaRPr lang="fr-BE" sz="1800" dirty="0"/>
          </a:p>
          <a:p>
            <a:pPr lvl="0"/>
            <a:r>
              <a:rPr lang="fr-FR" sz="1800" dirty="0"/>
              <a:t>Mon restau U bio, par Damien </a:t>
            </a:r>
            <a:r>
              <a:rPr lang="fr-FR" sz="1800" dirty="0" err="1"/>
              <a:t>Hensens</a:t>
            </a:r>
            <a:r>
              <a:rPr lang="fr-FR" sz="1800" dirty="0"/>
              <a:t>, de l’association Générations Cobayes.. </a:t>
            </a:r>
            <a:endParaRPr lang="fr-BE" sz="1800" dirty="0"/>
          </a:p>
          <a:p>
            <a:r>
              <a:rPr lang="fr-FR" sz="1800" dirty="0"/>
              <a:t>Action « 0 phyto, 100% bio ! », par </a:t>
            </a:r>
            <a:r>
              <a:rPr lang="fr-FR" sz="1800" b="1" dirty="0"/>
              <a:t>Nadine </a:t>
            </a:r>
            <a:r>
              <a:rPr lang="fr-FR" sz="1800" b="1" dirty="0" err="1"/>
              <a:t>Lauverjat</a:t>
            </a:r>
            <a:r>
              <a:rPr lang="fr-FR" sz="1800" b="1" dirty="0"/>
              <a:t> de l’association Générations Futures</a:t>
            </a: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xmlns="" val="22544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Retombées </a:t>
            </a:r>
            <a:r>
              <a:rPr lang="fr-FR" dirty="0" err="1" smtClean="0"/>
              <a:t>prncipales</a:t>
            </a:r>
            <a:r>
              <a:rPr lang="fr-FR" dirty="0" smtClean="0"/>
              <a:t> presse nationale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5 émissions radio</a:t>
            </a:r>
          </a:p>
          <a:p>
            <a:pPr marL="109728" indent="0">
              <a:buNone/>
            </a:pPr>
            <a:r>
              <a:rPr lang="fr-FR" dirty="0"/>
              <a:t>d</a:t>
            </a:r>
            <a:r>
              <a:rPr lang="fr-FR" dirty="0" smtClean="0"/>
              <a:t>ont RFI, Franc Inter, Europe 1</a:t>
            </a:r>
          </a:p>
          <a:p>
            <a:pPr marL="109728" indent="0">
              <a:buNone/>
            </a:pPr>
            <a:r>
              <a:rPr lang="fr-FR" dirty="0" smtClean="0"/>
              <a:t>4 émissions TV dont</a:t>
            </a:r>
          </a:p>
          <a:p>
            <a:pPr marL="109728" indent="0">
              <a:buNone/>
            </a:pPr>
            <a:r>
              <a:rPr lang="fr-FR" dirty="0" smtClean="0"/>
              <a:t>France 2 </a:t>
            </a:r>
            <a:r>
              <a:rPr lang="fr-FR" dirty="0" err="1" smtClean="0"/>
              <a:t>Télématin</a:t>
            </a:r>
            <a:r>
              <a:rPr lang="fr-FR" dirty="0" smtClean="0"/>
              <a:t>, JT de France 2</a:t>
            </a:r>
          </a:p>
          <a:p>
            <a:endParaRPr lang="fr-FR" dirty="0"/>
          </a:p>
          <a:p>
            <a:pPr marL="109728" indent="0">
              <a:buNone/>
            </a:pPr>
            <a:r>
              <a:rPr lang="fr-FR" dirty="0" smtClean="0"/>
              <a:t>Des articles presse nationale: L’Express, Le Monde, La Croix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Au moins une trentaine de retombés au niveau local et régional</a:t>
            </a:r>
          </a:p>
          <a:p>
            <a:endParaRPr lang="fr-FR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4107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Content Placeholder 4" descr="http://static.lexpress.fr/images/actu/logos/xps_200x50.pn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19050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 rotWithShape="1">
          <a:blip r:embed="rId4" cstate="print"/>
          <a:srcRect l="28953" t="16763" r="43086" b="9706"/>
          <a:stretch/>
        </p:blipFill>
        <p:spPr bwMode="auto">
          <a:xfrm>
            <a:off x="2899028" y="260648"/>
            <a:ext cx="2401184" cy="3388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 cstate="print"/>
          <a:srcRect l="18034" t="11176" r="39613" b="9118"/>
          <a:stretch/>
        </p:blipFill>
        <p:spPr bwMode="auto">
          <a:xfrm>
            <a:off x="251520" y="188640"/>
            <a:ext cx="2438400" cy="2581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 cstate="print"/>
          <a:srcRect l="13897" t="19706" r="41892" b="26132"/>
          <a:stretch/>
        </p:blipFill>
        <p:spPr bwMode="auto">
          <a:xfrm>
            <a:off x="5796136" y="3501008"/>
            <a:ext cx="3240360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 cstate="print"/>
          <a:srcRect l="28953" t="11482" r="34779" b="11970"/>
          <a:stretch/>
        </p:blipFill>
        <p:spPr bwMode="auto">
          <a:xfrm>
            <a:off x="5614987" y="0"/>
            <a:ext cx="2413397" cy="3212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print"/>
          <a:srcRect l="33609" t="9706" r="33941" b="10237"/>
          <a:stretch/>
        </p:blipFill>
        <p:spPr bwMode="auto">
          <a:xfrm>
            <a:off x="270856" y="2925688"/>
            <a:ext cx="2212911" cy="2879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9" cstate="print"/>
          <a:srcRect l="25431" t="11765" r="26316" b="19412"/>
          <a:stretch/>
        </p:blipFill>
        <p:spPr bwMode="auto">
          <a:xfrm>
            <a:off x="2689920" y="4005064"/>
            <a:ext cx="2819400" cy="2228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256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Retombées presse </a:t>
            </a:r>
            <a:r>
              <a:rPr lang="fr-FR" dirty="0" smtClean="0"/>
              <a:t>internationale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Une trentaine de retombés en Espagne, Belgique,</a:t>
            </a:r>
            <a:r>
              <a:rPr lang="fr-FR" dirty="0"/>
              <a:t> </a:t>
            </a:r>
            <a:r>
              <a:rPr lang="fr-FR" dirty="0" smtClean="0"/>
              <a:t>Malte, Mexique, Panama, ont signalé une dizaine de retombés presse nationale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34511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2" cstate="print"/>
          <a:srcRect l="31268" t="11470" r="44513" b="9330"/>
          <a:stretch/>
        </p:blipFill>
        <p:spPr bwMode="auto">
          <a:xfrm>
            <a:off x="2709122" y="0"/>
            <a:ext cx="1944216" cy="3212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/>
          <a:srcRect l="33586" t="13235" r="45877" b="13745"/>
          <a:stretch/>
        </p:blipFill>
        <p:spPr bwMode="auto">
          <a:xfrm>
            <a:off x="179512" y="57376"/>
            <a:ext cx="1944216" cy="3299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/>
          <a:srcRect l="28622" t="12942" r="43224" b="12277"/>
          <a:stretch/>
        </p:blipFill>
        <p:spPr bwMode="auto">
          <a:xfrm>
            <a:off x="6444208" y="188640"/>
            <a:ext cx="2447925" cy="3656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 cstate="print"/>
          <a:srcRect l="28622" t="15000" r="42727" b="10220"/>
          <a:stretch/>
        </p:blipFill>
        <p:spPr bwMode="auto">
          <a:xfrm>
            <a:off x="755576" y="3469974"/>
            <a:ext cx="2304256" cy="3356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 cstate="print"/>
          <a:srcRect l="29615" t="13235" r="43583" b="10294"/>
          <a:stretch/>
        </p:blipFill>
        <p:spPr bwMode="auto">
          <a:xfrm>
            <a:off x="3779912" y="3378899"/>
            <a:ext cx="2448272" cy="3448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926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 rotWithShape="1">
          <a:blip r:embed="rId2" cstate="print"/>
          <a:srcRect l="30772" t="11176" r="32168" b="9118"/>
          <a:stretch/>
        </p:blipFill>
        <p:spPr bwMode="auto">
          <a:xfrm>
            <a:off x="414267" y="26031"/>
            <a:ext cx="2442117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 rotWithShape="1">
          <a:blip r:embed="rId3" cstate="print"/>
          <a:srcRect l="32451" t="9706" r="39569" b="9353"/>
          <a:stretch/>
        </p:blipFill>
        <p:spPr bwMode="auto">
          <a:xfrm>
            <a:off x="3311860" y="-171400"/>
            <a:ext cx="2232248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/>
          <a:srcRect l="25313" t="9117" r="43388" b="11395"/>
          <a:stretch/>
        </p:blipFill>
        <p:spPr bwMode="auto">
          <a:xfrm>
            <a:off x="6444208" y="188640"/>
            <a:ext cx="2304256" cy="3507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78" t="37075" r="39520" b="31970"/>
          <a:stretch/>
        </p:blipFill>
        <p:spPr bwMode="auto">
          <a:xfrm>
            <a:off x="251520" y="4005064"/>
            <a:ext cx="2442117" cy="207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6" cstate="print"/>
          <a:srcRect l="26306" t="17647" r="42229" b="10225"/>
          <a:stretch/>
        </p:blipFill>
        <p:spPr bwMode="auto">
          <a:xfrm>
            <a:off x="6469293" y="3730841"/>
            <a:ext cx="2381250" cy="3070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56384" y="3212976"/>
            <a:ext cx="3168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/>
              <a:t>France Bleu Roussillon. Pulvérisons les pesticides, 16 mars </a:t>
            </a:r>
            <a:r>
              <a:rPr lang="bg-BG" dirty="0" smtClean="0"/>
              <a:t>2014</a:t>
            </a:r>
            <a:endParaRPr lang="fr-FR" dirty="0"/>
          </a:p>
          <a:p>
            <a:endParaRPr lang="fr-FR" sz="800" dirty="0" smtClean="0"/>
          </a:p>
          <a:p>
            <a:r>
              <a:rPr lang="fr-FR" dirty="0" smtClean="0"/>
              <a:t>France </a:t>
            </a:r>
            <a:r>
              <a:rPr lang="fr-FR" dirty="0"/>
              <a:t>Inter. Semaine pour les Alternatives aux Pesticides "Vivre avec les bêtes " Alain </a:t>
            </a:r>
            <a:r>
              <a:rPr lang="fr-FR" dirty="0" err="1"/>
              <a:t>Bougrain</a:t>
            </a:r>
            <a:r>
              <a:rPr lang="fr-FR" dirty="0"/>
              <a:t> </a:t>
            </a:r>
            <a:r>
              <a:rPr lang="fr-FR" dirty="0" err="1"/>
              <a:t>Dubourg</a:t>
            </a:r>
            <a:r>
              <a:rPr lang="fr-FR" dirty="0"/>
              <a:t>, 16 mars 2014</a:t>
            </a:r>
            <a:r>
              <a:rPr lang="fr-FR" dirty="0" smtClean="0"/>
              <a:t>.</a:t>
            </a:r>
            <a:endParaRPr lang="fr-BE" dirty="0"/>
          </a:p>
          <a:p>
            <a:r>
              <a:rPr lang="fr-FR" dirty="0"/>
              <a:t> </a:t>
            </a:r>
            <a:endParaRPr lang="fr-BE" dirty="0"/>
          </a:p>
          <a:p>
            <a:r>
              <a:rPr lang="fr-FR" dirty="0"/>
              <a:t>Chronique sur Europe 1 de Yolaine de la Bigne, Mercredi 19 mars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27807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0002338"/>
              </p:ext>
            </p:extLst>
          </p:nvPr>
        </p:nvGraphicFramePr>
        <p:xfrm>
          <a:off x="1547664" y="543067"/>
          <a:ext cx="6900366" cy="5555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6315"/>
                <a:gridCol w="833042"/>
                <a:gridCol w="2637967"/>
                <a:gridCol w="833042"/>
              </a:tblGrid>
              <a:tr h="550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Dépenses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Ressources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 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50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Pertes 201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€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Moulin Marion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1000 </a:t>
                      </a:r>
                      <a:r>
                        <a:rPr lang="bg-BG" sz="1100">
                          <a:effectLst/>
                        </a:rPr>
                        <a:t>€ 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484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Salaire coordination 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24.137,10 </a:t>
                      </a:r>
                      <a:r>
                        <a:rPr lang="bg-BG" sz="1100">
                          <a:effectLst/>
                        </a:rPr>
                        <a:t>€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Distriborg 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5000</a:t>
                      </a:r>
                      <a:r>
                        <a:rPr lang="bg-BG" sz="1100">
                          <a:effectLst/>
                        </a:rPr>
                        <a:t> €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275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Frais de fonctionnement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______</a:t>
                      </a:r>
                      <a:r>
                        <a:rPr lang="bg-BG" sz="1100" dirty="0" smtClean="0">
                          <a:effectLst/>
                        </a:rPr>
                        <a:t>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Biocoop 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5.000</a:t>
                      </a:r>
                      <a:r>
                        <a:rPr lang="bg-BG" sz="1100" dirty="0" smtClean="0">
                          <a:effectLst/>
                        </a:rPr>
                        <a:t> </a:t>
                      </a:r>
                      <a:r>
                        <a:rPr lang="bg-BG" sz="1100" dirty="0">
                          <a:effectLst/>
                        </a:rPr>
                        <a:t>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550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Réalisation de l'affiche 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 1502.40</a:t>
                      </a:r>
                      <a:r>
                        <a:rPr lang="bg-BG" sz="1200">
                          <a:effectLst/>
                        </a:rPr>
                        <a:t> </a:t>
                      </a:r>
                      <a:r>
                        <a:rPr lang="bg-BG" sz="1100">
                          <a:effectLst/>
                        </a:rPr>
                        <a:t>€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Botanic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5,000</a:t>
                      </a:r>
                      <a:r>
                        <a:rPr lang="bg-BG" sz="1100" dirty="0" smtClean="0">
                          <a:effectLst/>
                        </a:rPr>
                        <a:t>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484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Frais (voyages, déplacements, </a:t>
                      </a:r>
                      <a:r>
                        <a:rPr lang="fr-FR" sz="1100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 </a:t>
                      </a:r>
                      <a:r>
                        <a:rPr lang="fr-FR" sz="1100">
                          <a:effectLst/>
                        </a:rPr>
                        <a:t>   769.79 </a:t>
                      </a:r>
                      <a:r>
                        <a:rPr lang="bg-BG" sz="1100">
                          <a:effectLst/>
                        </a:rPr>
                        <a:t>€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ONEMA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10.000</a:t>
                      </a:r>
                      <a:r>
                        <a:rPr lang="bg-BG" sz="1100" dirty="0">
                          <a:effectLst/>
                        </a:rPr>
                        <a:t> 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968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Autres frais de communication (impressions, conférence de presse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, site internet et nom de domaine, </a:t>
                      </a:r>
                      <a:r>
                        <a:rPr lang="fr-FR" sz="1100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…)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3.676</a:t>
                      </a:r>
                      <a:r>
                        <a:rPr lang="bg-BG" sz="1100">
                          <a:effectLst/>
                        </a:rPr>
                        <a:t>.55</a:t>
                      </a:r>
                      <a:r>
                        <a:rPr lang="bg-BG" sz="1200">
                          <a:effectLst/>
                        </a:rPr>
                        <a:t> </a:t>
                      </a:r>
                      <a:r>
                        <a:rPr lang="bg-BG" sz="1100">
                          <a:effectLst/>
                        </a:rPr>
                        <a:t>€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err="1" smtClean="0">
                          <a:effectLst/>
                        </a:rPr>
                        <a:t>Ecocert</a:t>
                      </a:r>
                      <a:endParaRPr lang="fr-FR" sz="1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SAS </a:t>
                      </a:r>
                      <a:r>
                        <a:rPr lang="fr-FR" sz="1100" dirty="0">
                          <a:effectLst/>
                        </a:rPr>
                        <a:t>Pelletier 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effectLst/>
                        </a:rPr>
                        <a:t>5000</a:t>
                      </a:r>
                      <a:r>
                        <a:rPr lang="bg-BG" sz="1100" dirty="0" smtClean="0">
                          <a:effectLst/>
                        </a:rPr>
                        <a:t>€</a:t>
                      </a:r>
                      <a:endParaRPr lang="fr-BE" sz="120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fr-FR" sz="1100" dirty="0" smtClean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4000 </a:t>
                      </a:r>
                      <a:r>
                        <a:rPr lang="bg-BG" sz="1100" dirty="0">
                          <a:effectLst/>
                        </a:rPr>
                        <a:t>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726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Autres frais illustrations (dépliants, cartes postales, illustrations affiches, </a:t>
                      </a:r>
                      <a:r>
                        <a:rPr lang="fr-FR" sz="1100" dirty="0" err="1">
                          <a:solidFill>
                            <a:schemeClr val="tx1"/>
                          </a:solidFill>
                          <a:effectLst/>
                        </a:rPr>
                        <a:t>etc</a:t>
                      </a:r>
                      <a:r>
                        <a:rPr lang="fr-FR" sz="11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1475,00 </a:t>
                      </a:r>
                      <a:r>
                        <a:rPr lang="bg-BG" sz="1100">
                          <a:effectLst/>
                        </a:rPr>
                        <a:t>€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Autofinancement Générations Futures </a:t>
                      </a:r>
                      <a:r>
                        <a:rPr lang="fr-FR" sz="1100" dirty="0" smtClean="0">
                          <a:effectLst/>
                        </a:rPr>
                        <a:t> dont remboursement affiches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1560,84</a:t>
                      </a:r>
                      <a:r>
                        <a:rPr lang="bg-BG" sz="1100" dirty="0" smtClean="0">
                          <a:effectLst/>
                        </a:rPr>
                        <a:t>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965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BE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31560,84</a:t>
                      </a:r>
                      <a:r>
                        <a:rPr lang="bg-BG" sz="1100" dirty="0" smtClean="0">
                          <a:effectLst/>
                        </a:rPr>
                        <a:t>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Total</a:t>
                      </a:r>
                      <a:endParaRPr lang="fr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31560,84</a:t>
                      </a:r>
                      <a:r>
                        <a:rPr lang="bg-BG" sz="1100" dirty="0" smtClean="0">
                          <a:effectLst/>
                        </a:rPr>
                        <a:t>€</a:t>
                      </a:r>
                      <a:endParaRPr lang="fr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2606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DE104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Budget de l’opération</a:t>
            </a:r>
            <a:endParaRPr kumimoji="0" lang="fr-BE" altLang="fr-FR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7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Votre bilan</a:t>
            </a:r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8003232" cy="5116024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fr-BE" dirty="0" smtClean="0"/>
              <a:t>Et </a:t>
            </a:r>
            <a:r>
              <a:rPr lang="fr-BE" dirty="0"/>
              <a:t>vous, quel est votre bilan ? </a:t>
            </a:r>
          </a:p>
          <a:p>
            <a:r>
              <a:rPr lang="fr-BE" b="1" dirty="0"/>
              <a:t>1/ Vos retours sur la Semaine </a:t>
            </a:r>
            <a:r>
              <a:rPr lang="fr-BE" b="1" dirty="0" smtClean="0"/>
              <a:t>2014</a:t>
            </a:r>
            <a:endParaRPr lang="fr-BE" dirty="0"/>
          </a:p>
          <a:p>
            <a:r>
              <a:rPr lang="fr-BE" dirty="0"/>
              <a:t>- Ce qui a bien fonctionné </a:t>
            </a:r>
          </a:p>
          <a:p>
            <a:r>
              <a:rPr lang="fr-BE" dirty="0"/>
              <a:t>- Ce qui a moins bien fonctionné </a:t>
            </a:r>
          </a:p>
          <a:p>
            <a:r>
              <a:rPr lang="fr-BE" dirty="0"/>
              <a:t>- Ce qui aurait pu contribuer à un plus grand succès </a:t>
            </a:r>
          </a:p>
          <a:p>
            <a:endParaRPr lang="fr-BE" b="1" dirty="0" smtClean="0"/>
          </a:p>
          <a:p>
            <a:pPr marL="109728" indent="0">
              <a:buNone/>
            </a:pPr>
            <a:r>
              <a:rPr lang="fr-BE" b="1" dirty="0" smtClean="0"/>
              <a:t>2</a:t>
            </a:r>
            <a:r>
              <a:rPr lang="fr-BE" b="1" dirty="0"/>
              <a:t>/ Une Semaine </a:t>
            </a:r>
            <a:r>
              <a:rPr lang="fr-BE" b="1" dirty="0" smtClean="0"/>
              <a:t>2015? </a:t>
            </a:r>
            <a:endParaRPr lang="fr-BE" dirty="0"/>
          </a:p>
          <a:p>
            <a:r>
              <a:rPr lang="fr-BE" dirty="0"/>
              <a:t>-Partants ? </a:t>
            </a:r>
            <a:r>
              <a:rPr lang="fr-BE" dirty="0" smtClean="0"/>
              <a:t>Des idées pour la 10</a:t>
            </a:r>
            <a:r>
              <a:rPr lang="fr-BE" baseline="30000" dirty="0" smtClean="0"/>
              <a:t>ème</a:t>
            </a:r>
            <a:r>
              <a:rPr lang="fr-BE" dirty="0" smtClean="0"/>
              <a:t> édition?</a:t>
            </a:r>
            <a:endParaRPr lang="fr-BE" dirty="0"/>
          </a:p>
          <a:p>
            <a:r>
              <a:rPr lang="fr-BE" dirty="0"/>
              <a:t>-Suggestions ? Thématique, outils, comment mobiliser encore plus… </a:t>
            </a:r>
          </a:p>
          <a:p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 flipH="1">
            <a:off x="8686800" y="1481328"/>
            <a:ext cx="133672" cy="452596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29045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titre de comparaison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435280" cy="3345235"/>
          </a:xfrm>
        </p:spPr>
        <p:txBody>
          <a:bodyPr/>
          <a:lstStyle/>
          <a:p>
            <a:pPr marL="0" indent="0">
              <a:buNone/>
            </a:pPr>
            <a:r>
              <a:rPr lang="bg-BG" b="1" dirty="0" smtClean="0"/>
              <a:t>2006</a:t>
            </a:r>
            <a:r>
              <a:rPr lang="fr-FR" dirty="0" smtClean="0"/>
              <a:t>:</a:t>
            </a:r>
            <a:r>
              <a:rPr lang="bg-BG" dirty="0" smtClean="0"/>
              <a:t> </a:t>
            </a:r>
            <a:r>
              <a:rPr lang="bg-BG" dirty="0"/>
              <a:t>l’évènement </a:t>
            </a:r>
            <a:r>
              <a:rPr lang="fr-FR" dirty="0"/>
              <a:t>était porté par </a:t>
            </a:r>
            <a:r>
              <a:rPr lang="bg-BG" dirty="0"/>
              <a:t>89 actions dans 31 </a:t>
            </a:r>
            <a:r>
              <a:rPr lang="bg-BG" dirty="0" smtClean="0"/>
              <a:t>départements</a:t>
            </a:r>
            <a:endParaRPr lang="fr-FR" dirty="0"/>
          </a:p>
          <a:p>
            <a:pPr marL="0" indent="0">
              <a:buNone/>
            </a:pPr>
            <a:r>
              <a:rPr lang="fr-FR" b="1" dirty="0" smtClean="0"/>
              <a:t>2013</a:t>
            </a:r>
            <a:r>
              <a:rPr lang="fr-FR" dirty="0" smtClean="0"/>
              <a:t>: </a:t>
            </a:r>
            <a:r>
              <a:rPr lang="fr-FR" dirty="0"/>
              <a:t>1000 actions </a:t>
            </a:r>
            <a:r>
              <a:rPr lang="fr-FR" dirty="0" smtClean="0"/>
              <a:t>dans </a:t>
            </a:r>
            <a:r>
              <a:rPr lang="fr-FR" dirty="0"/>
              <a:t>16 pays </a:t>
            </a:r>
          </a:p>
          <a:p>
            <a:pPr marL="0" indent="0">
              <a:buNone/>
            </a:pPr>
            <a:r>
              <a:rPr lang="fr-FR" b="1" dirty="0" smtClean="0"/>
              <a:t>2014</a:t>
            </a:r>
            <a:r>
              <a:rPr lang="fr-FR" dirty="0" smtClean="0"/>
              <a:t>: 1360 actions dans </a:t>
            </a:r>
            <a:r>
              <a:rPr lang="fr-FR" dirty="0"/>
              <a:t>26 pays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10028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4595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Merci à tous pour votre soutien et à l’année prochaine pour la 10</a:t>
            </a:r>
            <a:r>
              <a:rPr lang="fr-FR" sz="4000" baseline="30000" dirty="0" smtClean="0"/>
              <a:t>ème</a:t>
            </a:r>
            <a:r>
              <a:rPr lang="fr-FR" sz="4000" dirty="0" smtClean="0"/>
              <a:t> édition!</a:t>
            </a:r>
          </a:p>
          <a:p>
            <a:pPr algn="ctr"/>
            <a:endParaRPr lang="fr-BE" sz="4000" dirty="0"/>
          </a:p>
        </p:txBody>
      </p:sp>
      <p:pic>
        <p:nvPicPr>
          <p:cNvPr id="4" name="Picture 3" descr="illud pérou2 (2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4752528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9446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36 partenaires nationaux</a:t>
            </a:r>
            <a:endParaRPr lang="fr-BE" dirty="0"/>
          </a:p>
        </p:txBody>
      </p:sp>
      <p:pic>
        <p:nvPicPr>
          <p:cNvPr id="5" name="Content Placeholder 3" descr="tous les logos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136904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68" y="3717032"/>
            <a:ext cx="8003232" cy="2409131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3 nouveaux partenaires en 2014:</a:t>
            </a:r>
          </a:p>
          <a:p>
            <a:r>
              <a:rPr lang="fr-FR" dirty="0" smtClean="0"/>
              <a:t>AVSF</a:t>
            </a:r>
          </a:p>
          <a:p>
            <a:r>
              <a:rPr lang="fr-FR" dirty="0" smtClean="0"/>
              <a:t>Noé </a:t>
            </a:r>
            <a:r>
              <a:rPr lang="fr-FR" dirty="0"/>
              <a:t>Conservation/Jardins de Noé </a:t>
            </a:r>
          </a:p>
          <a:p>
            <a:r>
              <a:rPr lang="fr-FR" dirty="0" smtClean="0"/>
              <a:t>ONEMA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xmlns="" val="24931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Quelques temps forts 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pic>
        <p:nvPicPr>
          <p:cNvPr id="5" name="Content Placeholder 4" descr="logo1-300x300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270" y="1340768"/>
            <a:ext cx="1656184" cy="16426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4764" y="1196752"/>
            <a:ext cx="3937436" cy="5328592"/>
          </a:xfrm>
        </p:spPr>
        <p:txBody>
          <a:bodyPr>
            <a:normAutofit fontScale="92500"/>
          </a:bodyPr>
          <a:lstStyle/>
          <a:p>
            <a:r>
              <a:rPr lang="fr-FR" b="1" dirty="0"/>
              <a:t>Projet 0 phyto-100 % bio </a:t>
            </a:r>
            <a:endParaRPr lang="fr-FR" b="1" dirty="0" smtClean="0"/>
          </a:p>
          <a:p>
            <a:r>
              <a:rPr lang="fr-FR" b="1" dirty="0"/>
              <a:t>Opération reprise </a:t>
            </a:r>
            <a:r>
              <a:rPr lang="fr-FR" b="1" dirty="0" smtClean="0"/>
              <a:t>pesticides</a:t>
            </a:r>
          </a:p>
          <a:p>
            <a:r>
              <a:rPr lang="fr-FR" b="1" dirty="0" err="1" smtClean="0"/>
              <a:t>Phytovictimes</a:t>
            </a:r>
            <a:r>
              <a:rPr lang="fr-FR" b="1" dirty="0" smtClean="0"/>
              <a:t> au Parlement européen</a:t>
            </a:r>
          </a:p>
          <a:p>
            <a:r>
              <a:rPr lang="fr-FR" b="1" dirty="0"/>
              <a:t>Stop aux pesticides PE</a:t>
            </a:r>
            <a:endParaRPr lang="fr-BE" dirty="0"/>
          </a:p>
          <a:p>
            <a:r>
              <a:rPr lang="fr-FR" b="1" dirty="0" smtClean="0"/>
              <a:t>Mobilisation contre le colza rendu tolérant aux herbicides</a:t>
            </a:r>
          </a:p>
          <a:p>
            <a:r>
              <a:rPr lang="fr-FR" b="1" dirty="0"/>
              <a:t>Mon restau U </a:t>
            </a:r>
            <a:r>
              <a:rPr lang="fr-FR" b="1" dirty="0" smtClean="0"/>
              <a:t>bio</a:t>
            </a:r>
          </a:p>
          <a:p>
            <a:endParaRPr lang="fr-BE" dirty="0"/>
          </a:p>
        </p:txBody>
      </p:sp>
      <p:pic>
        <p:nvPicPr>
          <p:cNvPr id="6" name="Picture 5" descr="La-mort-est-dans-le-pré-300x23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1800200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otanic logo SS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7541" y="1556792"/>
            <a:ext cx="2648585" cy="107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TOP aux perturbateurs Endocrini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06226"/>
            <a:ext cx="1247140" cy="107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top PE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8622" y="4365104"/>
            <a:ext cx="2139950" cy="1598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88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b="1" dirty="0"/>
              <a:t>Qui sont les acteurs locaux ? 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908720"/>
            <a:ext cx="8219256" cy="521744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Associations </a:t>
            </a:r>
            <a:r>
              <a:rPr lang="fr-BE" dirty="0" smtClean="0"/>
              <a:t>: </a:t>
            </a:r>
            <a:r>
              <a:rPr lang="fr-FR" dirty="0" smtClean="0"/>
              <a:t>Groupes </a:t>
            </a:r>
            <a:r>
              <a:rPr lang="fr-FR" dirty="0"/>
              <a:t>locaux d’associations </a:t>
            </a:r>
            <a:r>
              <a:rPr lang="fr-FR" dirty="0" smtClean="0"/>
              <a:t>nationales, régionales et locales </a:t>
            </a:r>
          </a:p>
          <a:p>
            <a:r>
              <a:rPr lang="fr-FR" b="1" dirty="0"/>
              <a:t>Collectivités locales  </a:t>
            </a:r>
            <a:endParaRPr lang="fr-BE" dirty="0" smtClean="0">
              <a:effectLst/>
            </a:endParaRPr>
          </a:p>
          <a:p>
            <a:r>
              <a:rPr lang="fr-FR" b="1" dirty="0"/>
              <a:t>Etablissement scolaires</a:t>
            </a:r>
            <a:r>
              <a:rPr lang="fr-FR" dirty="0"/>
              <a:t> </a:t>
            </a:r>
          </a:p>
          <a:p>
            <a:r>
              <a:rPr lang="fr-FR" b="1" dirty="0" smtClean="0"/>
              <a:t>Agriculteurs </a:t>
            </a:r>
            <a:r>
              <a:rPr lang="fr-FR" b="1" dirty="0"/>
              <a:t>et apiculteurs </a:t>
            </a:r>
            <a:r>
              <a:rPr lang="fr-FR" dirty="0"/>
              <a:t> </a:t>
            </a:r>
            <a:endParaRPr lang="fr-BE" dirty="0" smtClean="0">
              <a:effectLst/>
            </a:endParaRPr>
          </a:p>
          <a:p>
            <a:r>
              <a:rPr lang="fr-FR" b="1" dirty="0"/>
              <a:t>Entreprises</a:t>
            </a:r>
            <a:r>
              <a:rPr lang="fr-FR" dirty="0"/>
              <a:t> </a:t>
            </a:r>
          </a:p>
          <a:p>
            <a:r>
              <a:rPr lang="fr-FR" b="1" dirty="0" smtClean="0"/>
              <a:t>Autres acteurs: </a:t>
            </a:r>
            <a:r>
              <a:rPr lang="fr-FR" dirty="0" smtClean="0"/>
              <a:t>ONEMA, </a:t>
            </a:r>
          </a:p>
          <a:p>
            <a:pPr marL="0" indent="0">
              <a:buNone/>
            </a:pPr>
            <a:r>
              <a:rPr lang="fr-FR" dirty="0" smtClean="0"/>
              <a:t>    Mission Eau Alsace, etc.</a:t>
            </a:r>
            <a:endParaRPr lang="fr-BE" dirty="0" smtClean="0">
              <a:effectLst/>
            </a:endParaRPr>
          </a:p>
          <a:p>
            <a:r>
              <a:rPr lang="fr-FR" b="1" dirty="0" smtClean="0"/>
              <a:t>Et </a:t>
            </a:r>
            <a:r>
              <a:rPr lang="fr-FR" b="1" dirty="0"/>
              <a:t>beaucoup de bénévoles </a:t>
            </a:r>
            <a:endParaRPr lang="fr-FR" b="1" dirty="0" smtClean="0"/>
          </a:p>
          <a:p>
            <a:pPr marL="109728" indent="0">
              <a:buNone/>
            </a:pPr>
            <a:r>
              <a:rPr lang="fr-FR" b="1" dirty="0" smtClean="0"/>
              <a:t>dans </a:t>
            </a:r>
            <a:r>
              <a:rPr lang="fr-FR" b="1" dirty="0"/>
              <a:t>toutes les régions et pays du monde</a:t>
            </a:r>
            <a:endParaRPr lang="fr-BE" dirty="0" smtClean="0">
              <a:effectLst/>
            </a:endParaRPr>
          </a:p>
          <a:p>
            <a:endParaRPr lang="fr-BE" dirty="0"/>
          </a:p>
        </p:txBody>
      </p:sp>
      <p:pic>
        <p:nvPicPr>
          <p:cNvPr id="6" name="Picture 5" descr="playmobil semaine des pesticides -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1829"/>
            <a:ext cx="2592288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213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608512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Petit </a:t>
            </a:r>
            <a:r>
              <a:rPr lang="fr-FR" b="1" dirty="0"/>
              <a:t>tour d’horizon des </a:t>
            </a:r>
            <a:r>
              <a:rPr lang="fr-FR" b="1" dirty="0" smtClean="0"/>
              <a:t>évènements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073427"/>
          </a:xfrm>
        </p:spPr>
        <p:txBody>
          <a:bodyPr/>
          <a:lstStyle/>
          <a:p>
            <a:r>
              <a:rPr lang="fr-FR" b="1" dirty="0"/>
              <a:t>Portes </a:t>
            </a:r>
            <a:r>
              <a:rPr lang="fr-FR" b="1" dirty="0" smtClean="0"/>
              <a:t>ouvertes et visites</a:t>
            </a:r>
            <a:r>
              <a:rPr lang="fr-FR" dirty="0" smtClean="0"/>
              <a:t> </a:t>
            </a:r>
          </a:p>
          <a:p>
            <a:r>
              <a:rPr lang="fr-FR" b="1" dirty="0"/>
              <a:t>Commerce </a:t>
            </a:r>
            <a:r>
              <a:rPr lang="fr-FR" b="1" dirty="0" smtClean="0"/>
              <a:t>bio</a:t>
            </a:r>
          </a:p>
          <a:p>
            <a:r>
              <a:rPr lang="fr-FR" b="1" dirty="0"/>
              <a:t>Mobilisation et information</a:t>
            </a:r>
            <a:endParaRPr lang="fr-BE" dirty="0" smtClean="0">
              <a:effectLst/>
            </a:endParaRPr>
          </a:p>
          <a:p>
            <a:r>
              <a:rPr lang="fr-FR" b="1" dirty="0"/>
              <a:t>Réseaux sociaux</a:t>
            </a:r>
            <a:endParaRPr lang="fr-BE" dirty="0" smtClean="0">
              <a:effectLst/>
            </a:endParaRPr>
          </a:p>
          <a:p>
            <a:endParaRPr lang="fr-BE" dirty="0"/>
          </a:p>
          <a:p>
            <a:endParaRPr lang="fr-BE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31088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harte Jardins de Noé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188" y="3501008"/>
            <a:ext cx="4032448" cy="3068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385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Content Placeholder 3" descr="IMG_077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61389" y="3116364"/>
            <a:ext cx="2643447" cy="198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ociété Alpine de Protection de la Nature des Hautes-Alpes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797" y="442409"/>
            <a:ext cx="3024336" cy="235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ffiche Mission Eau Alsac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781" y="3573016"/>
            <a:ext cx="2240632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2278" y="3796759"/>
            <a:ext cx="15841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>
                <a:solidFill>
                  <a:prstClr val="black"/>
                </a:solidFill>
              </a:rPr>
              <a:t>Mission Eau Alsace </a:t>
            </a:r>
            <a:r>
              <a:rPr lang="fr-FR" sz="1200" dirty="0">
                <a:solidFill>
                  <a:prstClr val="black"/>
                </a:solidFill>
              </a:rPr>
              <a:t>a </a:t>
            </a:r>
            <a:r>
              <a:rPr lang="bg-BG" sz="1200" dirty="0">
                <a:solidFill>
                  <a:prstClr val="black"/>
                </a:solidFill>
              </a:rPr>
              <a:t>organis</a:t>
            </a:r>
            <a:r>
              <a:rPr lang="fr-FR" sz="1200" dirty="0">
                <a:solidFill>
                  <a:prstClr val="black"/>
                </a:solidFill>
              </a:rPr>
              <a:t>é</a:t>
            </a:r>
            <a:r>
              <a:rPr lang="bg-BG" sz="1200" dirty="0">
                <a:solidFill>
                  <a:prstClr val="black"/>
                </a:solidFill>
              </a:rPr>
              <a:t> pleins d'évènements intéressants </a:t>
            </a:r>
            <a:r>
              <a:rPr lang="bg-BG" sz="1200" dirty="0" smtClean="0">
                <a:solidFill>
                  <a:prstClr val="black"/>
                </a:solidFill>
              </a:rPr>
              <a:t>dans </a:t>
            </a:r>
            <a:r>
              <a:rPr lang="bg-BG" sz="1200" dirty="0">
                <a:solidFill>
                  <a:prstClr val="black"/>
                </a:solidFill>
              </a:rPr>
              <a:t>toute </a:t>
            </a:r>
            <a:r>
              <a:rPr lang="fr-FR" sz="1200" dirty="0" smtClean="0">
                <a:solidFill>
                  <a:prstClr val="black"/>
                </a:solidFill>
              </a:rPr>
              <a:t>l’Alsace: projections </a:t>
            </a:r>
            <a:r>
              <a:rPr lang="fr-FR" sz="1200" dirty="0">
                <a:solidFill>
                  <a:prstClr val="black"/>
                </a:solidFill>
              </a:rPr>
              <a:t>de films, des conférences, ateliers, jardinages, </a:t>
            </a:r>
            <a:endParaRPr lang="fr-BE" dirty="0"/>
          </a:p>
        </p:txBody>
      </p:sp>
      <p:sp>
        <p:nvSpPr>
          <p:cNvPr id="9" name="Rectangle 8"/>
          <p:cNvSpPr/>
          <p:nvPr/>
        </p:nvSpPr>
        <p:spPr>
          <a:xfrm>
            <a:off x="616564" y="1772816"/>
            <a:ext cx="327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Une représentante de la </a:t>
            </a:r>
            <a:r>
              <a:rPr lang="bg-BG" sz="1200" dirty="0"/>
              <a:t>Société Alpine de Protection de la Nature des Hautes-Alpes</a:t>
            </a:r>
            <a:r>
              <a:rPr lang="fr-FR" sz="1200" dirty="0"/>
              <a:t> déguisée en hiboux pour distribuer de l’information</a:t>
            </a:r>
            <a:endParaRPr lang="fr-BE" sz="1200" dirty="0"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0797" y="639528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smtClean="0"/>
              <a:t>Sorties en campagne, visite de fermes etc. pour petits et grands</a:t>
            </a:r>
            <a:endParaRPr lang="fr-BE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2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4211959" cy="4525963"/>
          </a:xfrm>
        </p:spPr>
        <p:txBody>
          <a:bodyPr/>
          <a:lstStyle/>
          <a:p>
            <a:r>
              <a:rPr lang="fr-FR" sz="2800" b="1" dirty="0"/>
              <a:t>Formations et journées techniques </a:t>
            </a:r>
            <a:endParaRPr lang="fr-FR" sz="2800" b="1" dirty="0" smtClean="0"/>
          </a:p>
          <a:p>
            <a:r>
              <a:rPr lang="fr-FR" sz="2800" b="1" dirty="0" smtClean="0"/>
              <a:t>Ateliers</a:t>
            </a:r>
          </a:p>
          <a:p>
            <a:r>
              <a:rPr lang="fr-FR" sz="2800" b="1" dirty="0" smtClean="0"/>
              <a:t>Expositions</a:t>
            </a:r>
          </a:p>
          <a:p>
            <a:r>
              <a:rPr lang="fr-FR" sz="2800" b="1" dirty="0"/>
              <a:t>Opérations collectives </a:t>
            </a:r>
            <a:endParaRPr lang="fr-FR" sz="2800" b="1" dirty="0" smtClean="0"/>
          </a:p>
          <a:p>
            <a:r>
              <a:rPr lang="fr-FR" sz="2800" b="1" dirty="0"/>
              <a:t>Marches symboliques</a:t>
            </a:r>
            <a:endParaRPr lang="fr-BE" sz="2800" dirty="0"/>
          </a:p>
          <a:p>
            <a:endParaRPr lang="fr-B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187668"/>
            <a:ext cx="3251200" cy="237744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6273" y="2936060"/>
            <a:ext cx="2438400" cy="3251200"/>
          </a:xfrm>
          <a:prstGeom prst="rect">
            <a:avLst/>
          </a:prstGeom>
        </p:spPr>
      </p:pic>
      <p:pic>
        <p:nvPicPr>
          <p:cNvPr id="6" name="Picture 5" descr="FREDON panneau_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8610"/>
            <a:ext cx="2095001" cy="2961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998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1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351</TotalTime>
  <Words>833</Words>
  <Application>Microsoft Office PowerPoint</Application>
  <PresentationFormat>Affichage à l'écran (4:3)</PresentationFormat>
  <Paragraphs>206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Thème1</vt:lpstr>
      <vt:lpstr>Bilan 2014</vt:lpstr>
      <vt:lpstr>L’opération en quelques chiffres </vt:lpstr>
      <vt:lpstr>A titre de comparaison</vt:lpstr>
      <vt:lpstr>36 partenaires nationaux</vt:lpstr>
      <vt:lpstr>Quelques temps forts  </vt:lpstr>
      <vt:lpstr>Qui sont les acteurs locaux ?  </vt:lpstr>
      <vt:lpstr> Petit tour d’horizon des évènements </vt:lpstr>
      <vt:lpstr>Diapositive 8</vt:lpstr>
      <vt:lpstr>Diapositive 9</vt:lpstr>
      <vt:lpstr>Marche symbolique La Torche</vt:lpstr>
      <vt:lpstr>Diapositive 11</vt:lpstr>
      <vt:lpstr>Animations pour petits et grands  </vt:lpstr>
      <vt:lpstr> Un événement international </vt:lpstr>
      <vt:lpstr>Diapositive 14</vt:lpstr>
      <vt:lpstr>Diapositive 15</vt:lpstr>
      <vt:lpstr>Diapositive 16</vt:lpstr>
      <vt:lpstr>Afrique </vt:lpstr>
      <vt:lpstr>Points forts</vt:lpstr>
      <vt:lpstr>Points faibles</vt:lpstr>
      <vt:lpstr>Outils de communication 2014</vt:lpstr>
      <vt:lpstr>Outils</vt:lpstr>
      <vt:lpstr>Conférence de presse 17.3</vt:lpstr>
      <vt:lpstr>Retombées prncipales presse nationale</vt:lpstr>
      <vt:lpstr>Diapositive 24</vt:lpstr>
      <vt:lpstr>Retombées presse internationale</vt:lpstr>
      <vt:lpstr>Diapositive 26</vt:lpstr>
      <vt:lpstr>Diapositive 27</vt:lpstr>
      <vt:lpstr>Diapositive 28</vt:lpstr>
      <vt:lpstr>Votre bilan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2014</dc:title>
  <dc:creator>Martina Cropano</dc:creator>
  <cp:lastModifiedBy>Generations futures</cp:lastModifiedBy>
  <cp:revision>42</cp:revision>
  <dcterms:created xsi:type="dcterms:W3CDTF">2014-04-09T14:04:30Z</dcterms:created>
  <dcterms:modified xsi:type="dcterms:W3CDTF">2014-04-16T08:42:35Z</dcterms:modified>
</cp:coreProperties>
</file>