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7" r:id="rId6"/>
    <p:sldId id="269" r:id="rId7"/>
    <p:sldId id="276" r:id="rId8"/>
    <p:sldId id="277" r:id="rId9"/>
    <p:sldId id="278" r:id="rId10"/>
    <p:sldId id="261" r:id="rId11"/>
    <p:sldId id="273" r:id="rId12"/>
    <p:sldId id="274" r:id="rId13"/>
    <p:sldId id="262" r:id="rId14"/>
    <p:sldId id="264" r:id="rId15"/>
    <p:sldId id="268" r:id="rId16"/>
    <p:sldId id="270" r:id="rId17"/>
    <p:sldId id="271" r:id="rId18"/>
    <p:sldId id="275" r:id="rId19"/>
    <p:sldId id="279" r:id="rId20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3333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DRGF\Desktop\LOGO\generations_futures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875" y="6092825"/>
            <a:ext cx="1728788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15BFB-2FBC-4414-BBC6-CDD7B0219D5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19B9BE-287C-4A79-8087-14E4AA3BEA0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ECF4E-00B2-49AA-A00A-9C2B9AD13A8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7AB6CF-2B7D-4576-9341-7D4FCCAB46F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DRGF\Desktop\LOGO\generations_futures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3850" y="6092825"/>
            <a:ext cx="19685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D7F9C-1A9F-490A-A404-E6EF71F583E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F2D8AC-0F3A-432B-A773-61E89F391E3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91944F-0FB3-4700-8E43-AC3559C0074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087563-DFBB-4C38-A38A-75155281501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011CC9-F826-4270-AC0A-FF2C2E39164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92DBA-C0C3-4645-8B35-F07E561AF57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91E1F-22C9-42F9-A8CE-1ED8A660889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64729C-C8B4-4280-80FB-B5981551365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Fond PPT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523875" y="0"/>
            <a:ext cx="9667875" cy="683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22BE28E-C3A1-4920-B26D-AFA266C51EB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pic>
        <p:nvPicPr>
          <p:cNvPr id="1032" name="Picture 8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-252413" y="6092825"/>
            <a:ext cx="1584326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Trebuchet MS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Trebuchet MS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Trebuchet MS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Trebuchet MS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Trebuchet MS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Trebuchet MS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Trebuchet MS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Trebuchet MS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333333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333333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333333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333333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33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33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33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33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maine-sans-pesticides.com/" TargetMode="External"/><Relationship Id="rId2" Type="http://schemas.openxmlformats.org/officeDocument/2006/relationships/hyperlink" Target="http://www.generations-futures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3.jpeg"/><Relationship Id="rId4" Type="http://schemas.openxmlformats.org/officeDocument/2006/relationships/hyperlink" Target="mailto:contact@semaine-sans-pesticides.fr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052513"/>
            <a:ext cx="7772400" cy="4608512"/>
          </a:xfrm>
        </p:spPr>
        <p:txBody>
          <a:bodyPr/>
          <a:lstStyle/>
          <a:p>
            <a:pPr algn="ctr" eaLnBrk="1" hangingPunct="1"/>
            <a:r>
              <a:rPr lang="fr-FR" sz="4400" dirty="0" smtClean="0"/>
              <a:t>10</a:t>
            </a:r>
            <a:r>
              <a:rPr lang="fr-FR" sz="4400" dirty="0" smtClean="0"/>
              <a:t>ème </a:t>
            </a:r>
            <a:r>
              <a:rPr lang="fr-FR" sz="4400" dirty="0" smtClean="0"/>
              <a:t>édition </a:t>
            </a:r>
            <a:br>
              <a:rPr lang="fr-FR" sz="4400" dirty="0" smtClean="0"/>
            </a:br>
            <a:r>
              <a:rPr lang="fr-FR" sz="4400" dirty="0" smtClean="0"/>
              <a:t/>
            </a:r>
            <a:br>
              <a:rPr lang="fr-FR" sz="4400" dirty="0" smtClean="0"/>
            </a:br>
            <a:r>
              <a:rPr lang="fr-FR" sz="4400" dirty="0" smtClean="0"/>
              <a:t/>
            </a:r>
            <a:br>
              <a:rPr lang="fr-FR" sz="4400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sz="3200" dirty="0" smtClean="0">
                <a:solidFill>
                  <a:srgbClr val="669900"/>
                </a:solidFill>
              </a:rPr>
              <a:t>L’impact des pesticides sur notre santé</a:t>
            </a:r>
            <a:br>
              <a:rPr lang="fr-FR" sz="3200" dirty="0" smtClean="0">
                <a:solidFill>
                  <a:srgbClr val="669900"/>
                </a:solidFill>
              </a:rPr>
            </a:br>
            <a:r>
              <a:rPr lang="fr-FR" sz="3200" dirty="0" smtClean="0">
                <a:solidFill>
                  <a:srgbClr val="669900"/>
                </a:solidFill>
              </a:rPr>
              <a:t/>
            </a:r>
            <a:br>
              <a:rPr lang="fr-FR" sz="3200" dirty="0" smtClean="0">
                <a:solidFill>
                  <a:srgbClr val="669900"/>
                </a:solidFill>
              </a:rPr>
            </a:br>
            <a:endParaRPr lang="fr-FR" sz="2400" dirty="0" smtClean="0"/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1042988" y="5013325"/>
            <a:ext cx="70564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dirty="0">
                <a:solidFill>
                  <a:schemeClr val="bg2"/>
                </a:solidFill>
              </a:rPr>
              <a:t>	Diaporama réalisé par l’équipe </a:t>
            </a:r>
            <a:r>
              <a:rPr lang="fr-FR" dirty="0" smtClean="0">
                <a:solidFill>
                  <a:schemeClr val="bg2"/>
                </a:solidFill>
              </a:rPr>
              <a:t>de </a:t>
            </a:r>
            <a:r>
              <a:rPr lang="fr-FR" dirty="0">
                <a:solidFill>
                  <a:schemeClr val="bg2"/>
                </a:solidFill>
              </a:rPr>
              <a:t/>
            </a:r>
            <a:br>
              <a:rPr lang="fr-FR" dirty="0">
                <a:solidFill>
                  <a:schemeClr val="bg2"/>
                </a:solidFill>
              </a:rPr>
            </a:br>
            <a:r>
              <a:rPr lang="fr-FR" dirty="0">
                <a:solidFill>
                  <a:schemeClr val="bg2"/>
                </a:solidFill>
              </a:rPr>
              <a:t>		       </a:t>
            </a:r>
            <a:endParaRPr lang="fr-FR" b="1" dirty="0">
              <a:solidFill>
                <a:schemeClr val="bg2"/>
              </a:solidFill>
            </a:endParaRPr>
          </a:p>
        </p:txBody>
      </p:sp>
      <p:pic>
        <p:nvPicPr>
          <p:cNvPr id="4100" name="Picture 7" descr="C:\Users\MDRGF\Desktop\LOGO\generations_futu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625" y="4941888"/>
            <a:ext cx="26701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 descr="Logo français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2060848"/>
            <a:ext cx="2051344" cy="194421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1143000"/>
          </a:xfrm>
        </p:spPr>
        <p:txBody>
          <a:bodyPr/>
          <a:lstStyle/>
          <a:p>
            <a:pPr eaLnBrk="1" hangingPunct="1"/>
            <a:r>
              <a:rPr lang="fr-FR" smtClean="0"/>
              <a:t>Cancers et pesticides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FR" sz="2400" b="1" smtClean="0">
                <a:solidFill>
                  <a:schemeClr val="folHlink"/>
                </a:solidFill>
              </a:rPr>
              <a:t>1 homme sur 2 et 1 femme sur 3</a:t>
            </a:r>
            <a:r>
              <a:rPr lang="fr-FR" sz="2000" smtClean="0"/>
              <a:t> contractent un cancer en France !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fr-FR" sz="2000" smtClean="0"/>
              <a:t>	</a:t>
            </a:r>
            <a:r>
              <a:rPr lang="fr-FR" sz="1600" i="1" smtClean="0"/>
              <a:t>source : Fonds mondial de recherche contre le cancer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fr-FR" sz="2000" smtClean="0"/>
          </a:p>
          <a:p>
            <a:pPr eaLnBrk="1" hangingPunct="1">
              <a:lnSpc>
                <a:spcPct val="80000"/>
              </a:lnSpc>
            </a:pPr>
            <a:r>
              <a:rPr lang="fr-FR" sz="2000" smtClean="0"/>
              <a:t>En 2009, une étude Brézilienne dénonce la relation entre le chiffre de vente des pesticides par pays et du nombre de cancéreux.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fr-FR" sz="2000" smtClean="0"/>
              <a:t>	</a:t>
            </a:r>
            <a:r>
              <a:rPr lang="fr-FR" sz="1600" i="1" smtClean="0"/>
              <a:t>sources : environment health mai 2009 Pesticide sales and adult male cancer mortality in Brazil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fr-FR" sz="1600" i="1" smtClean="0"/>
          </a:p>
          <a:p>
            <a:pPr eaLnBrk="1" hangingPunct="1">
              <a:lnSpc>
                <a:spcPct val="80000"/>
              </a:lnSpc>
            </a:pPr>
            <a:r>
              <a:rPr lang="fr-FR" sz="2000" smtClean="0"/>
              <a:t>En 2007, suite à l’affaire Marchal, la justice Française reconnaît certains pesticides comme étant cancérigène.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fr-FR" sz="2000" smtClean="0"/>
              <a:t>	</a:t>
            </a:r>
            <a:r>
              <a:rPr lang="fr-FR" sz="1600" i="1" smtClean="0"/>
              <a:t>source : article l’Express « cancer des pesticides » 05/01/07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04813"/>
            <a:ext cx="8229600" cy="1143000"/>
          </a:xfrm>
        </p:spPr>
        <p:txBody>
          <a:bodyPr/>
          <a:lstStyle/>
          <a:p>
            <a:pPr eaLnBrk="1" hangingPunct="1"/>
            <a:r>
              <a:rPr lang="fr-FR" smtClean="0"/>
              <a:t>Cancer et pesticides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sz="2000" smtClean="0"/>
              <a:t>Depuis une vingtaine d’années des dizaines d’études épidémiologiques menées aux USA et ailleurs montrent que </a:t>
            </a:r>
            <a:r>
              <a:rPr lang="fr-FR" sz="2000" smtClean="0">
                <a:solidFill>
                  <a:schemeClr val="folHlink"/>
                </a:solidFill>
              </a:rPr>
              <a:t>les utilisateurs de pesticides sont plus souvent atteints par certains cancers</a:t>
            </a:r>
            <a:r>
              <a:rPr lang="fr-FR" sz="2000" smtClean="0"/>
              <a:t> (estomac, prostate, vessie, cerveau, lèvres, LNH, leucémies, …) que la population générale. L’augmentation du risque va de </a:t>
            </a:r>
            <a:r>
              <a:rPr lang="fr-FR" sz="2400" b="1" smtClean="0">
                <a:solidFill>
                  <a:schemeClr val="folHlink"/>
                </a:solidFill>
              </a:rPr>
              <a:t>+ 1,1 à 7</a:t>
            </a:r>
            <a:r>
              <a:rPr lang="fr-FR" sz="2000" smtClean="0"/>
              <a:t>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fr-FR" sz="20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fr-FR" sz="2000" smtClean="0"/>
          </a:p>
          <a:p>
            <a:pPr eaLnBrk="1" hangingPunct="1">
              <a:lnSpc>
                <a:spcPct val="90000"/>
              </a:lnSpc>
            </a:pPr>
            <a:r>
              <a:rPr lang="fr-FR" sz="2000" smtClean="0"/>
              <a:t>A ce jour en Europe </a:t>
            </a:r>
            <a:r>
              <a:rPr lang="fr-FR" sz="2400" b="1" smtClean="0">
                <a:solidFill>
                  <a:schemeClr val="folHlink"/>
                </a:solidFill>
              </a:rPr>
              <a:t>92 substances actives</a:t>
            </a:r>
            <a:r>
              <a:rPr lang="fr-FR" sz="2000" smtClean="0"/>
              <a:t> pesticides sont </a:t>
            </a:r>
            <a:r>
              <a:rPr lang="fr-FR" sz="2400" b="1" smtClean="0">
                <a:solidFill>
                  <a:schemeClr val="folHlink"/>
                </a:solidFill>
              </a:rPr>
              <a:t>classées cancérigènes possibles ou probable</a:t>
            </a:r>
            <a:r>
              <a:rPr lang="fr-FR" sz="2000" smtClean="0"/>
              <a:t> soit par l’UE ou l’Agence de Protection de l’Environnement des Etats Unis (USEPA) comme : 2,4-D, Aminotriazole, Bifenthrine, Carbaryl, Carbendazime, Cyproconazole, Dichlorvos, Dicofol, Diuron, Etofenprox….</a:t>
            </a:r>
          </a:p>
          <a:p>
            <a:pPr eaLnBrk="1" hangingPunct="1">
              <a:lnSpc>
                <a:spcPct val="90000"/>
              </a:lnSpc>
            </a:pPr>
            <a:endParaRPr lang="fr-FR" sz="200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524328" cy="908720"/>
          </a:xfrm>
        </p:spPr>
        <p:txBody>
          <a:bodyPr/>
          <a:lstStyle/>
          <a:p>
            <a:pPr eaLnBrk="1" hangingPunct="1"/>
            <a:r>
              <a:rPr lang="fr-FR" dirty="0" smtClean="0"/>
              <a:t>Cancer et pesticides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96752"/>
            <a:ext cx="8892480" cy="5472608"/>
          </a:xfrm>
        </p:spPr>
        <p:txBody>
          <a:bodyPr/>
          <a:lstStyle/>
          <a:p>
            <a:pPr eaLnBrk="1" hangingPunct="1">
              <a:buNone/>
            </a:pPr>
            <a:r>
              <a:rPr lang="fr-FR" sz="2000" b="1" dirty="0" smtClean="0">
                <a:solidFill>
                  <a:srgbClr val="92D050"/>
                </a:solidFill>
              </a:rPr>
              <a:t>Le risque de leucémie chez l’enfant est associé à l’exposition de la</a:t>
            </a:r>
          </a:p>
          <a:p>
            <a:pPr eaLnBrk="1" hangingPunct="1">
              <a:buNone/>
            </a:pPr>
            <a:r>
              <a:rPr lang="fr-FR" sz="2000" b="1" dirty="0" smtClean="0">
                <a:solidFill>
                  <a:srgbClr val="92D050"/>
                </a:solidFill>
              </a:rPr>
              <a:t>mère aux pesticides pendant la grossesse: </a:t>
            </a:r>
            <a:r>
              <a:rPr lang="fr-FR" sz="2000" dirty="0" smtClean="0"/>
              <a:t>Résultats de 31 études</a:t>
            </a:r>
          </a:p>
          <a:p>
            <a:pPr eaLnBrk="1" hangingPunct="1">
              <a:buNone/>
            </a:pPr>
            <a:r>
              <a:rPr lang="fr-FR" sz="2000" dirty="0" smtClean="0"/>
              <a:t>épidémiologiques publiées entre 1950 et 2009 étudiant le lien entre les</a:t>
            </a:r>
          </a:p>
          <a:p>
            <a:pPr eaLnBrk="1" hangingPunct="1">
              <a:buNone/>
            </a:pPr>
            <a:r>
              <a:rPr lang="fr-FR" sz="2000" dirty="0" smtClean="0"/>
              <a:t>leucémies chez l’enfant et l’exposition des parents aux pesticides.</a:t>
            </a:r>
          </a:p>
          <a:p>
            <a:pPr eaLnBrk="1" hangingPunct="1">
              <a:buNone/>
            </a:pPr>
            <a:r>
              <a:rPr lang="fr-FR" sz="1600" i="1" dirty="0" smtClean="0"/>
              <a:t>Donald </a:t>
            </a:r>
            <a:r>
              <a:rPr lang="fr-FR" sz="1600" i="1" dirty="0" err="1" smtClean="0"/>
              <a:t>Wigle</a:t>
            </a:r>
            <a:r>
              <a:rPr lang="fr-FR" sz="1600" i="1" dirty="0" smtClean="0"/>
              <a:t> et al., «A </a:t>
            </a:r>
            <a:r>
              <a:rPr lang="fr-FR" sz="1600" i="1" dirty="0" err="1" smtClean="0"/>
              <a:t>Systematic</a:t>
            </a:r>
            <a:r>
              <a:rPr lang="fr-FR" sz="1600" i="1" dirty="0" smtClean="0"/>
              <a:t> </a:t>
            </a:r>
            <a:r>
              <a:rPr lang="fr-FR" sz="1600" i="1" dirty="0" err="1" smtClean="0"/>
              <a:t>Review</a:t>
            </a:r>
            <a:r>
              <a:rPr lang="fr-FR" sz="1600" i="1" dirty="0" smtClean="0"/>
              <a:t> and Meta-</a:t>
            </a:r>
            <a:r>
              <a:rPr lang="fr-FR" sz="1600" i="1" dirty="0" err="1" smtClean="0"/>
              <a:t>analysis</a:t>
            </a:r>
            <a:r>
              <a:rPr lang="fr-FR" sz="1600" i="1" dirty="0" smtClean="0"/>
              <a:t> of </a:t>
            </a:r>
            <a:r>
              <a:rPr lang="fr-FR" sz="1600" i="1" dirty="0" err="1" smtClean="0"/>
              <a:t>Childhood</a:t>
            </a:r>
            <a:r>
              <a:rPr lang="fr-FR" sz="1600" i="1" dirty="0" smtClean="0"/>
              <a:t> </a:t>
            </a:r>
            <a:r>
              <a:rPr lang="fr-FR" sz="1600" i="1" dirty="0" err="1" smtClean="0"/>
              <a:t>Leukemia</a:t>
            </a:r>
            <a:r>
              <a:rPr lang="fr-FR" sz="1600" i="1" dirty="0" smtClean="0"/>
              <a:t> and</a:t>
            </a:r>
          </a:p>
          <a:p>
            <a:pPr eaLnBrk="1" hangingPunct="1">
              <a:buNone/>
            </a:pPr>
            <a:r>
              <a:rPr lang="fr-FR" sz="1600" i="1" dirty="0" smtClean="0"/>
              <a:t>Parental </a:t>
            </a:r>
            <a:r>
              <a:rPr lang="fr-FR" sz="1600" i="1" dirty="0" err="1" smtClean="0"/>
              <a:t>Occupational</a:t>
            </a:r>
            <a:r>
              <a:rPr lang="fr-FR" sz="1600" i="1" dirty="0" smtClean="0"/>
              <a:t> Pesticide </a:t>
            </a:r>
            <a:r>
              <a:rPr lang="fr-FR" sz="1600" i="1" dirty="0" err="1" smtClean="0"/>
              <a:t>Exposure</a:t>
            </a:r>
            <a:r>
              <a:rPr lang="fr-FR" sz="1600" i="1" dirty="0" smtClean="0"/>
              <a:t>» </a:t>
            </a:r>
            <a:r>
              <a:rPr lang="fr-FR" sz="1600" i="1" dirty="0" err="1" smtClean="0"/>
              <a:t>Environmental</a:t>
            </a:r>
            <a:r>
              <a:rPr lang="fr-FR" sz="1600" i="1" dirty="0" smtClean="0"/>
              <a:t> </a:t>
            </a:r>
            <a:r>
              <a:rPr lang="fr-FR" sz="1600" i="1" dirty="0" err="1" smtClean="0"/>
              <a:t>Health</a:t>
            </a:r>
            <a:r>
              <a:rPr lang="fr-FR" sz="1600" i="1" dirty="0" smtClean="0"/>
              <a:t> Perspectives, vol 117, n°</a:t>
            </a:r>
          </a:p>
          <a:p>
            <a:pPr eaLnBrk="1" hangingPunct="1">
              <a:buNone/>
            </a:pPr>
            <a:r>
              <a:rPr lang="fr-FR" sz="1600" i="1" dirty="0" smtClean="0"/>
              <a:t>5, mai 2009</a:t>
            </a:r>
            <a:endParaRPr lang="en-GB" sz="1600" i="1" dirty="0" smtClean="0"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en-GB" sz="1600" i="1" dirty="0" smtClean="0">
              <a:cs typeface="Times New Roman" pitchFamily="18" charset="0"/>
            </a:endParaRPr>
          </a:p>
          <a:p>
            <a:pPr eaLnBrk="1" hangingPunct="1">
              <a:buNone/>
            </a:pPr>
            <a:r>
              <a:rPr lang="fr-FR" sz="2000" b="1" dirty="0" smtClean="0">
                <a:solidFill>
                  <a:srgbClr val="92D050"/>
                </a:solidFill>
              </a:rPr>
              <a:t>Une étude française montre que l’utilisation par des femmes</a:t>
            </a:r>
          </a:p>
          <a:p>
            <a:pPr eaLnBrk="1" hangingPunct="1">
              <a:buNone/>
            </a:pPr>
            <a:r>
              <a:rPr lang="fr-FR" sz="2000" b="1" dirty="0" smtClean="0">
                <a:solidFill>
                  <a:srgbClr val="92D050"/>
                </a:solidFill>
              </a:rPr>
              <a:t>enceintes d’insecticides ménagers engendre un doublement</a:t>
            </a:r>
          </a:p>
          <a:p>
            <a:pPr eaLnBrk="1" hangingPunct="1">
              <a:buNone/>
            </a:pPr>
            <a:r>
              <a:rPr lang="fr-FR" sz="2000" b="1" dirty="0" smtClean="0">
                <a:solidFill>
                  <a:srgbClr val="92D050"/>
                </a:solidFill>
              </a:rPr>
              <a:t>du risque pour l’enfant à venir de développer une leucémie</a:t>
            </a:r>
          </a:p>
          <a:p>
            <a:pPr eaLnBrk="1" hangingPunct="1">
              <a:buNone/>
            </a:pPr>
            <a:r>
              <a:rPr lang="fr-FR" sz="2000" b="1" dirty="0" smtClean="0">
                <a:solidFill>
                  <a:srgbClr val="92D050"/>
                </a:solidFill>
              </a:rPr>
              <a:t>ou un lymphome</a:t>
            </a:r>
            <a:r>
              <a:rPr lang="en-GB" sz="2000" dirty="0" smtClean="0">
                <a:solidFill>
                  <a:srgbClr val="92D050"/>
                </a:solidFill>
              </a:rPr>
              <a:t>	</a:t>
            </a:r>
          </a:p>
          <a:p>
            <a:pPr eaLnBrk="1" hangingPunct="1">
              <a:buNone/>
            </a:pPr>
            <a:r>
              <a:rPr lang="fr-FR" sz="1600" i="1" dirty="0" err="1" smtClean="0"/>
              <a:t>Household</a:t>
            </a:r>
            <a:r>
              <a:rPr lang="fr-FR" sz="1600" i="1" dirty="0" smtClean="0"/>
              <a:t> </a:t>
            </a:r>
            <a:r>
              <a:rPr lang="fr-FR" sz="1600" i="1" dirty="0" err="1" smtClean="0"/>
              <a:t>exposure</a:t>
            </a:r>
            <a:r>
              <a:rPr lang="fr-FR" sz="1600" i="1" dirty="0" smtClean="0"/>
              <a:t> to pesticides and </a:t>
            </a:r>
            <a:r>
              <a:rPr lang="fr-FR" sz="1600" i="1" dirty="0" err="1" smtClean="0"/>
              <a:t>risk</a:t>
            </a:r>
            <a:r>
              <a:rPr lang="fr-FR" sz="1600" i="1" dirty="0" smtClean="0"/>
              <a:t> of </a:t>
            </a:r>
            <a:r>
              <a:rPr lang="fr-FR" sz="1600" i="1" dirty="0" err="1" smtClean="0"/>
              <a:t>childhood</a:t>
            </a:r>
            <a:r>
              <a:rPr lang="fr-FR" sz="1600" i="1" dirty="0" smtClean="0"/>
              <a:t> acute </a:t>
            </a:r>
            <a:r>
              <a:rPr lang="fr-FR" sz="1600" i="1" dirty="0" err="1" smtClean="0"/>
              <a:t>leukaemia</a:t>
            </a:r>
            <a:r>
              <a:rPr lang="fr-FR" sz="1600" i="1" dirty="0" smtClean="0"/>
              <a:t>. F </a:t>
            </a:r>
            <a:r>
              <a:rPr lang="fr-FR" sz="1600" i="1" dirty="0" err="1" smtClean="0"/>
              <a:t>Menegaux</a:t>
            </a:r>
            <a:r>
              <a:rPr lang="fr-FR" sz="1600" i="1" dirty="0" smtClean="0"/>
              <a:t>, A</a:t>
            </a:r>
          </a:p>
          <a:p>
            <a:pPr eaLnBrk="1" hangingPunct="1">
              <a:buNone/>
            </a:pPr>
            <a:r>
              <a:rPr lang="fr-FR" sz="1600" i="1" dirty="0" err="1" smtClean="0"/>
              <a:t>Baruchel</a:t>
            </a:r>
            <a:r>
              <a:rPr lang="fr-FR" sz="1600" i="1" dirty="0" smtClean="0"/>
              <a:t>, Y Bertrand, B </a:t>
            </a:r>
            <a:r>
              <a:rPr lang="fr-FR" sz="1600" i="1" dirty="0" err="1" smtClean="0"/>
              <a:t>Lescoeur</a:t>
            </a:r>
            <a:r>
              <a:rPr lang="fr-FR" sz="1600" i="1" dirty="0" smtClean="0"/>
              <a:t>, G </a:t>
            </a:r>
            <a:r>
              <a:rPr lang="fr-FR" sz="1600" i="1" dirty="0" err="1" smtClean="0"/>
              <a:t>Leverger</a:t>
            </a:r>
            <a:r>
              <a:rPr lang="fr-FR" sz="1600" i="1" dirty="0" smtClean="0"/>
              <a:t>, B </a:t>
            </a:r>
            <a:r>
              <a:rPr lang="fr-FR" sz="1600" i="1" dirty="0" err="1" smtClean="0"/>
              <a:t>Nelken</a:t>
            </a:r>
            <a:r>
              <a:rPr lang="fr-FR" sz="1600" i="1" dirty="0" smtClean="0"/>
              <a:t>, D </a:t>
            </a:r>
            <a:r>
              <a:rPr lang="fr-FR" sz="1600" i="1" dirty="0" err="1" smtClean="0"/>
              <a:t>Sommelet</a:t>
            </a:r>
            <a:r>
              <a:rPr lang="fr-FR" sz="1600" i="1" dirty="0" smtClean="0"/>
              <a:t>, D He´mon, J Clavel.</a:t>
            </a:r>
          </a:p>
          <a:p>
            <a:pPr eaLnBrk="1" hangingPunct="1">
              <a:buNone/>
            </a:pPr>
            <a:r>
              <a:rPr lang="fr-FR" sz="1600" i="1" dirty="0" err="1" smtClean="0"/>
              <a:t>Occup</a:t>
            </a:r>
            <a:r>
              <a:rPr lang="fr-FR" sz="1600" i="1" dirty="0" smtClean="0"/>
              <a:t> Environ Med 2006 et </a:t>
            </a:r>
            <a:r>
              <a:rPr lang="fr-FR" sz="1600" i="1" dirty="0" err="1" smtClean="0"/>
              <a:t>Household</a:t>
            </a:r>
            <a:r>
              <a:rPr lang="fr-FR" sz="1600" i="1" dirty="0" smtClean="0"/>
              <a:t> </a:t>
            </a:r>
            <a:r>
              <a:rPr lang="fr-FR" sz="1600" i="1" dirty="0" err="1" smtClean="0"/>
              <a:t>Exposure</a:t>
            </a:r>
            <a:r>
              <a:rPr lang="fr-FR" sz="1600" i="1" dirty="0" smtClean="0"/>
              <a:t> to Pesticides and </a:t>
            </a:r>
            <a:r>
              <a:rPr lang="fr-FR" sz="1600" i="1" dirty="0" err="1" smtClean="0"/>
              <a:t>Risk</a:t>
            </a:r>
            <a:r>
              <a:rPr lang="fr-FR" sz="1600" i="1" dirty="0" smtClean="0"/>
              <a:t> of </a:t>
            </a:r>
            <a:r>
              <a:rPr lang="fr-FR" sz="1600" i="1" dirty="0" err="1" smtClean="0"/>
              <a:t>Childhood</a:t>
            </a:r>
            <a:endParaRPr lang="fr-FR" sz="1600" i="1" dirty="0" smtClean="0"/>
          </a:p>
          <a:p>
            <a:pPr eaLnBrk="1" hangingPunct="1">
              <a:buNone/>
            </a:pPr>
            <a:r>
              <a:rPr lang="fr-FR" sz="1600" i="1" dirty="0" err="1" smtClean="0"/>
              <a:t>Hematopoietic</a:t>
            </a:r>
            <a:r>
              <a:rPr lang="fr-FR" sz="1600" i="1" dirty="0" smtClean="0"/>
              <a:t> </a:t>
            </a:r>
            <a:r>
              <a:rPr lang="fr-FR" sz="1600" i="1" dirty="0" err="1" smtClean="0"/>
              <a:t>Malignancies</a:t>
            </a:r>
            <a:r>
              <a:rPr lang="fr-FR" sz="1600" i="1" dirty="0" smtClean="0"/>
              <a:t>: The ESCALE </a:t>
            </a:r>
            <a:r>
              <a:rPr lang="fr-FR" sz="1600" i="1" dirty="0" err="1" smtClean="0"/>
              <a:t>Study</a:t>
            </a:r>
            <a:r>
              <a:rPr lang="fr-FR" sz="1600" i="1" dirty="0" smtClean="0"/>
              <a:t> (SFCE), 2007</a:t>
            </a:r>
            <a:endParaRPr lang="fr-FR" sz="1600" i="1" dirty="0" smtClean="0"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476250"/>
            <a:ext cx="8229600" cy="1143000"/>
          </a:xfrm>
        </p:spPr>
        <p:txBody>
          <a:bodyPr/>
          <a:lstStyle/>
          <a:p>
            <a:pPr eaLnBrk="1" hangingPunct="1"/>
            <a:r>
              <a:rPr lang="fr-FR" sz="3200" smtClean="0"/>
              <a:t>Parkinson, Alzheimer </a:t>
            </a:r>
            <a:br>
              <a:rPr lang="fr-FR" sz="3200" smtClean="0"/>
            </a:br>
            <a:r>
              <a:rPr lang="fr-FR" sz="3200" smtClean="0"/>
              <a:t>et pesticides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r-FR" sz="2000" smtClean="0"/>
              <a:t>Une étude américaine de 2009 montre qu’une exposition dans un rayon de 500m de la zone d’utilisation des pesticides Maneb et Paraquat augmente en moyenne de </a:t>
            </a:r>
            <a:r>
              <a:rPr lang="fr-FR" sz="2000" b="1" smtClean="0">
                <a:solidFill>
                  <a:schemeClr val="folHlink"/>
                </a:solidFill>
              </a:rPr>
              <a:t>75%</a:t>
            </a:r>
            <a:r>
              <a:rPr lang="fr-FR" sz="2000" smtClean="0"/>
              <a:t> le risque de développer la maladie de Parkinson. Pour les jeunes, ce risque est multiplié par 2,27 !</a:t>
            </a:r>
          </a:p>
          <a:p>
            <a:pPr eaLnBrk="1" hangingPunct="1">
              <a:buFontTx/>
              <a:buNone/>
            </a:pPr>
            <a:r>
              <a:rPr lang="fr-FR" sz="2000" smtClean="0"/>
              <a:t>	</a:t>
            </a:r>
            <a:r>
              <a:rPr lang="fr-FR" sz="1600" i="1" smtClean="0"/>
              <a:t>source : Dr. Sadie Costello, Department of Environmental Health Sciences, School of Public Health, University of California, Berkeley. Sept 08</a:t>
            </a:r>
          </a:p>
          <a:p>
            <a:pPr eaLnBrk="1" hangingPunct="1">
              <a:buFontTx/>
              <a:buNone/>
            </a:pPr>
            <a:endParaRPr lang="fr-FR" sz="1600" i="1" smtClean="0"/>
          </a:p>
          <a:p>
            <a:pPr eaLnBrk="1" hangingPunct="1"/>
            <a:r>
              <a:rPr lang="fr-FR" sz="2000" smtClean="0"/>
              <a:t>chez des agriculteurs hommes utilisant des pesticides,  le risque de développer la maladie de Parkinson était </a:t>
            </a:r>
            <a:r>
              <a:rPr lang="fr-FR" sz="2000" b="1" smtClean="0">
                <a:solidFill>
                  <a:schemeClr val="folHlink"/>
                </a:solidFill>
              </a:rPr>
              <a:t>multiplié par 5.6</a:t>
            </a:r>
            <a:r>
              <a:rPr lang="fr-FR" sz="2000" smtClean="0"/>
              <a:t> et celui de développer la maladie d’Alzheimer </a:t>
            </a:r>
            <a:r>
              <a:rPr lang="fr-FR" sz="2000" smtClean="0">
                <a:solidFill>
                  <a:schemeClr val="folHlink"/>
                </a:solidFill>
              </a:rPr>
              <a:t>multiplié par 2.4</a:t>
            </a:r>
            <a:r>
              <a:rPr lang="fr-FR" sz="2000" smtClean="0"/>
              <a:t> par rapport à des groupes non exposés à des pesticides(7) !</a:t>
            </a:r>
          </a:p>
          <a:p>
            <a:pPr eaLnBrk="1" hangingPunct="1">
              <a:buFontTx/>
              <a:buNone/>
            </a:pPr>
            <a:r>
              <a:rPr lang="fr-FR" sz="2000" smtClean="0"/>
              <a:t>	</a:t>
            </a:r>
            <a:r>
              <a:rPr lang="fr-FR" sz="1600" i="1" smtClean="0"/>
              <a:t>Source : Baldi &amp; al.</a:t>
            </a:r>
            <a:r>
              <a:rPr lang="fr-FR" sz="2000" smtClean="0"/>
              <a:t> </a:t>
            </a:r>
          </a:p>
          <a:p>
            <a:pPr eaLnBrk="1" hangingPunct="1">
              <a:buFontTx/>
              <a:buNone/>
            </a:pPr>
            <a:endParaRPr lang="fr-FR" sz="200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Neurotoxique et pesticides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484313"/>
            <a:ext cx="4038600" cy="4525962"/>
          </a:xfrm>
        </p:spPr>
        <p:txBody>
          <a:bodyPr/>
          <a:lstStyle/>
          <a:p>
            <a:pPr eaLnBrk="1" hangingPunct="1"/>
            <a:r>
              <a:rPr lang="fr-FR" sz="2000" smtClean="0"/>
              <a:t>De faibles quantités de pesticides peuvent altérer les fonctions et le développement du système nerveux, chez le fœtus, l’enfant et l’adulte.</a:t>
            </a:r>
          </a:p>
          <a:p>
            <a:pPr eaLnBrk="1" hangingPunct="1"/>
            <a:endParaRPr lang="fr-FR" sz="2000" smtClean="0"/>
          </a:p>
          <a:p>
            <a:pPr eaLnBrk="1" hangingPunct="1"/>
            <a:r>
              <a:rPr lang="fr-FR" sz="2000" smtClean="0"/>
              <a:t>De nombreux pesticides utilisés en Europe présentent un risque potentiel d’affecter le développement cérébral des fœtus humains, révèle une étude publiée dans Environnemental Health </a:t>
            </a:r>
          </a:p>
          <a:p>
            <a:pPr eaLnBrk="1" hangingPunct="1"/>
            <a:endParaRPr lang="fr-FR" sz="2000" smtClean="0"/>
          </a:p>
          <a:p>
            <a:pPr eaLnBrk="1" hangingPunct="1"/>
            <a:endParaRPr lang="fr-FR" sz="1800" smtClean="0"/>
          </a:p>
          <a:p>
            <a:pPr eaLnBrk="1" hangingPunct="1"/>
            <a:endParaRPr lang="fr-FR" sz="1800" smtClean="0"/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4859338" y="5589588"/>
            <a:ext cx="367347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b="1">
                <a:solidFill>
                  <a:schemeClr val="folHlink"/>
                </a:solidFill>
              </a:rPr>
              <a:t>Illustration d’impact de pesticides neurotoxique sur le développement intellectuel des enfants</a:t>
            </a:r>
          </a:p>
        </p:txBody>
      </p:sp>
      <p:pic>
        <p:nvPicPr>
          <p:cNvPr id="17413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3438" y="1557338"/>
            <a:ext cx="3584575" cy="4032250"/>
          </a:xfr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404813"/>
            <a:ext cx="8229600" cy="1143000"/>
          </a:xfrm>
        </p:spPr>
        <p:txBody>
          <a:bodyPr/>
          <a:lstStyle/>
          <a:p>
            <a:pPr eaLnBrk="1" hangingPunct="1"/>
            <a:r>
              <a:rPr lang="fr-FR" sz="3200" smtClean="0"/>
              <a:t>Perturbateurs </a:t>
            </a:r>
            <a:br>
              <a:rPr lang="fr-FR" sz="3200" smtClean="0"/>
            </a:br>
            <a:r>
              <a:rPr lang="fr-FR" sz="3200" smtClean="0"/>
              <a:t>endocriniens et pesticides</a:t>
            </a:r>
          </a:p>
        </p:txBody>
      </p:sp>
      <p:pic>
        <p:nvPicPr>
          <p:cNvPr id="66563" name="Picture 3" descr="schemaad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180975" y="1700213"/>
            <a:ext cx="3810000" cy="3819525"/>
          </a:xfrm>
          <a:noFill/>
        </p:spPr>
      </p:pic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4211638" y="1557338"/>
            <a:ext cx="4264025" cy="512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>
                <a:latin typeface="Trebuchet MS" pitchFamily="34" charset="0"/>
              </a:rPr>
              <a:t>A ce jour </a:t>
            </a:r>
            <a:r>
              <a:rPr lang="fr-FR" sz="2400" b="1">
                <a:solidFill>
                  <a:schemeClr val="folHlink"/>
                </a:solidFill>
                <a:latin typeface="Trebuchet MS" pitchFamily="34" charset="0"/>
              </a:rPr>
              <a:t>127 substances</a:t>
            </a:r>
            <a:r>
              <a:rPr lang="fr-FR" sz="2000" b="1">
                <a:latin typeface="Trebuchet MS" pitchFamily="34" charset="0"/>
              </a:rPr>
              <a:t> actives autorisées en Europe</a:t>
            </a:r>
            <a:r>
              <a:rPr lang="fr-FR" sz="2000">
                <a:latin typeface="Trebuchet MS" pitchFamily="34" charset="0"/>
              </a:rPr>
              <a:t> sont soupçonnées d’être des perturbateurs endocriniens dont le fameux désherbant Round Up.</a:t>
            </a:r>
          </a:p>
          <a:p>
            <a:pPr>
              <a:spcBef>
                <a:spcPct val="50000"/>
              </a:spcBef>
            </a:pPr>
            <a:endParaRPr lang="fr-FR" sz="2000">
              <a:latin typeface="Trebuchet MS" pitchFamily="34" charset="0"/>
            </a:endParaRPr>
          </a:p>
          <a:p>
            <a:pPr>
              <a:spcBef>
                <a:spcPct val="50000"/>
              </a:spcBef>
            </a:pPr>
            <a:r>
              <a:rPr lang="fr-FR" sz="2000">
                <a:latin typeface="Trebuchet MS" pitchFamily="34" charset="0"/>
              </a:rPr>
              <a:t>De nombreuses substances actives autorisées au jardin sont soupçonnées d’être des perturbateurs endocriniens : Aminotriazole,Bifenthrine, Deltamethrine, Mancozèbe, Manèbe,Métribuzine…</a:t>
            </a:r>
            <a:r>
              <a:rPr lang="fr-FR" sz="2400">
                <a:latin typeface="Times New Roman" pitchFamily="18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fr-FR" sz="2800">
                <a:latin typeface="Times New Roman" pitchFamily="18" charset="0"/>
              </a:rPr>
              <a:t> </a:t>
            </a:r>
          </a:p>
        </p:txBody>
      </p:sp>
      <p:sp>
        <p:nvSpPr>
          <p:cNvPr id="18437" name="Text Box 8"/>
          <p:cNvSpPr txBox="1">
            <a:spLocks noChangeArrowheads="1"/>
          </p:cNvSpPr>
          <p:nvPr/>
        </p:nvSpPr>
        <p:spPr bwMode="auto">
          <a:xfrm>
            <a:off x="-323850" y="5229225"/>
            <a:ext cx="4032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Illustration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4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404813"/>
            <a:ext cx="8229600" cy="1143000"/>
          </a:xfrm>
        </p:spPr>
        <p:txBody>
          <a:bodyPr/>
          <a:lstStyle/>
          <a:p>
            <a:pPr eaLnBrk="1" hangingPunct="1"/>
            <a:r>
              <a:rPr lang="fr-FR" sz="3200" smtClean="0"/>
              <a:t>Problèmes d’infertilité </a:t>
            </a:r>
            <a:br>
              <a:rPr lang="fr-FR" sz="3200" smtClean="0"/>
            </a:br>
            <a:r>
              <a:rPr lang="fr-FR" sz="3200" smtClean="0"/>
              <a:t>et pesticides</a:t>
            </a:r>
          </a:p>
        </p:txBody>
      </p:sp>
      <p:pic>
        <p:nvPicPr>
          <p:cNvPr id="19459" name="Picture 102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76375" y="1412875"/>
            <a:ext cx="6408738" cy="5226050"/>
          </a:xfr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40768"/>
            <a:ext cx="8820472" cy="551723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fr-FR" sz="2000" b="1" dirty="0" smtClean="0">
                <a:solidFill>
                  <a:srgbClr val="92D050"/>
                </a:solidFill>
              </a:rPr>
              <a:t>Les problèmes de fertilité, lors d’une exposition aux pesticides,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fr-FR" sz="2000" b="1" dirty="0" smtClean="0">
                <a:solidFill>
                  <a:srgbClr val="92D050"/>
                </a:solidFill>
              </a:rPr>
              <a:t>touche aussi bien les femmes que les hommes</a:t>
            </a:r>
            <a:r>
              <a:rPr lang="fr-FR" sz="2000" dirty="0" smtClean="0"/>
              <a:t>. 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fr-FR" sz="2000" dirty="0" smtClean="0"/>
              <a:t>Une étude américaine a fait le lien entre une mauvaise qualité du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fr-FR" sz="2000" dirty="0" smtClean="0"/>
              <a:t>sperme et le nombre de résidus de pesticides trouvés dans les urines.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fr-FR" sz="2000" dirty="0" smtClean="0"/>
              <a:t>Plus il y a de pesticides, moins le sperme est de bonne qualité.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sz="1800" i="1" dirty="0" smtClean="0"/>
              <a:t>Semen Quality In Relation to Biomarkers of Pesticide Exposure, Swan et al.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sz="1800" i="1" dirty="0" smtClean="0"/>
              <a:t>EHP 111:1478-1484, 2003</a:t>
            </a:r>
            <a:endParaRPr lang="fr-FR" sz="1800" i="1" dirty="0" smtClean="0"/>
          </a:p>
          <a:p>
            <a:pPr eaLnBrk="1" hangingPunct="1">
              <a:lnSpc>
                <a:spcPct val="90000"/>
              </a:lnSpc>
              <a:buNone/>
            </a:pPr>
            <a:endParaRPr lang="fr-FR" sz="800" dirty="0" smtClean="0"/>
          </a:p>
          <a:p>
            <a:pPr eaLnBrk="1" hangingPunct="1">
              <a:lnSpc>
                <a:spcPct val="90000"/>
              </a:lnSpc>
              <a:buNone/>
            </a:pPr>
            <a:r>
              <a:rPr lang="fr-FR" sz="2000" dirty="0" smtClean="0"/>
              <a:t>Une étude menée sur une population de femmes canadiennes ayant des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fr-FR" sz="2000" b="1" dirty="0" smtClean="0">
                <a:solidFill>
                  <a:srgbClr val="92D050"/>
                </a:solidFill>
              </a:rPr>
              <a:t>problèmes de fertilité montre que le facteur prédominant réside dans la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fr-FR" sz="2000" b="1" dirty="0" smtClean="0">
                <a:solidFill>
                  <a:srgbClr val="92D050"/>
                </a:solidFill>
              </a:rPr>
              <a:t>préparation/application d’herbicides </a:t>
            </a:r>
            <a:r>
              <a:rPr lang="fr-FR" sz="2000" dirty="0" smtClean="0"/>
              <a:t>(27 fois plus de risques), risque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fr-FR" sz="2000" dirty="0" smtClean="0"/>
              <a:t>bien plus élevé que l’âge du partenaire (4,5 fois ) ou encore le surpoids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fr-FR" sz="2000" dirty="0" smtClean="0"/>
              <a:t>(3,5 fois).</a:t>
            </a:r>
            <a:r>
              <a:rPr lang="en-US" sz="2000" dirty="0" smtClean="0"/>
              <a:t> 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sz="1800" i="1" dirty="0" smtClean="0"/>
              <a:t>« Risk factors for female infertility in an agricultural region », Greenlee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sz="1800" i="1" dirty="0" smtClean="0"/>
              <a:t>AR, Arbuckle TE, </a:t>
            </a:r>
            <a:r>
              <a:rPr lang="en-US" sz="1800" i="1" dirty="0" err="1" smtClean="0"/>
              <a:t>Chyou</a:t>
            </a:r>
            <a:r>
              <a:rPr lang="en-US" sz="1800" i="1" dirty="0" smtClean="0"/>
              <a:t> PH, Epidemiology. 2003 Jul;14(4):429-36.</a:t>
            </a:r>
            <a:endParaRPr lang="fr-FR" sz="1800" i="1" dirty="0" smtClean="0"/>
          </a:p>
          <a:p>
            <a:pPr eaLnBrk="1" hangingPunct="1">
              <a:lnSpc>
                <a:spcPct val="90000"/>
              </a:lnSpc>
              <a:buNone/>
            </a:pPr>
            <a:endParaRPr lang="fr-FR" sz="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fr-FR" sz="1400" dirty="0" smtClean="0"/>
          </a:p>
          <a:p>
            <a:pPr eaLnBrk="1" hangingPunct="1">
              <a:lnSpc>
                <a:spcPct val="90000"/>
              </a:lnSpc>
            </a:pPr>
            <a:endParaRPr lang="fr-FR" sz="2400" dirty="0" smtClean="0"/>
          </a:p>
        </p:txBody>
      </p:sp>
      <p:sp>
        <p:nvSpPr>
          <p:cNvPr id="20483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4499992" cy="1143000"/>
          </a:xfrm>
          <a:noFill/>
        </p:spPr>
        <p:txBody>
          <a:bodyPr/>
          <a:lstStyle/>
          <a:p>
            <a:pPr eaLnBrk="1" hangingPunct="1"/>
            <a:r>
              <a:rPr lang="fr-FR" sz="3200" dirty="0" smtClean="0"/>
              <a:t>Problèmes d’infertilité </a:t>
            </a:r>
            <a:br>
              <a:rPr lang="fr-FR" sz="3200" dirty="0" smtClean="0"/>
            </a:br>
            <a:r>
              <a:rPr lang="fr-FR" sz="3200" dirty="0" smtClean="0"/>
              <a:t>et pesticides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333375"/>
            <a:ext cx="8229600" cy="1143000"/>
          </a:xfrm>
        </p:spPr>
        <p:txBody>
          <a:bodyPr/>
          <a:lstStyle/>
          <a:p>
            <a:pPr eaLnBrk="1" hangingPunct="1"/>
            <a:r>
              <a:rPr lang="fr-FR" smtClean="0"/>
              <a:t>Diabète et pesticides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80000"/>
              </a:lnSpc>
            </a:pPr>
            <a:r>
              <a:rPr lang="fr-FR" sz="2000" b="1" smtClean="0">
                <a:solidFill>
                  <a:schemeClr val="folHlink"/>
                </a:solidFill>
              </a:rPr>
              <a:t>Les utilisateurs professionnels de pesticides</a:t>
            </a:r>
            <a:r>
              <a:rPr lang="fr-FR" sz="2000" smtClean="0"/>
              <a:t> qui ont employé des pesticides chlorés pendant plus de 100 jours durant leur vie </a:t>
            </a:r>
            <a:r>
              <a:rPr lang="fr-FR" sz="2000" b="1" smtClean="0">
                <a:solidFill>
                  <a:schemeClr val="folHlink"/>
                </a:solidFill>
              </a:rPr>
              <a:t>ont un risque accru de diabète</a:t>
            </a:r>
            <a:r>
              <a:rPr lang="fr-FR" sz="2000" b="1" smtClean="0"/>
              <a:t>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fr-FR" sz="2000" b="1" smtClean="0"/>
          </a:p>
          <a:p>
            <a:pPr marL="0" indent="0" eaLnBrk="1" hangingPunct="1">
              <a:lnSpc>
                <a:spcPct val="80000"/>
              </a:lnSpc>
            </a:pPr>
            <a:r>
              <a:rPr lang="fr-FR" sz="2000" smtClean="0"/>
              <a:t>7 produits en particulier augmente les risques de diabète : aldrine, chlordane, heptachlor, dichlorvos, trichlorfon, alachlore et cynazine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fr-FR" sz="2000" smtClean="0"/>
          </a:p>
          <a:p>
            <a:pPr marL="0" indent="0" eaLnBrk="1" hangingPunct="1">
              <a:lnSpc>
                <a:spcPct val="80000"/>
              </a:lnSpc>
            </a:pPr>
            <a:r>
              <a:rPr lang="fr-FR" sz="2000" smtClean="0"/>
              <a:t>Les personnes ayant utilisées plus de 10 fois le pesticide Trichlerfon ont </a:t>
            </a:r>
            <a:r>
              <a:rPr lang="fr-FR" sz="2400" b="1" smtClean="0">
                <a:solidFill>
                  <a:schemeClr val="folHlink"/>
                </a:solidFill>
              </a:rPr>
              <a:t>2,5 fois plus de risque</a:t>
            </a:r>
            <a:r>
              <a:rPr lang="fr-FR" sz="2000" smtClean="0"/>
              <a:t> de devenir diabétique.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fr-FR" sz="200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fr-FR" sz="200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fr-FR" sz="1800" smtClean="0">
                <a:solidFill>
                  <a:schemeClr val="tx1"/>
                </a:solidFill>
              </a:rPr>
              <a:t>Source : Montgomery MP, Kamel F, Saldana TM, Alavanja MCR, Sandler DP.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fr-FR" sz="1800" i="1" smtClean="0">
                <a:solidFill>
                  <a:schemeClr val="tx1"/>
                </a:solidFill>
              </a:rPr>
              <a:t>Incident diabetes and pesticide exposure among licensed pesticide applicators</a:t>
            </a:r>
            <a:r>
              <a:rPr lang="fr-FR" sz="1800" smtClean="0">
                <a:solidFill>
                  <a:schemeClr val="tx1"/>
                </a:solidFill>
              </a:rPr>
              <a:t>: </a:t>
            </a:r>
            <a:r>
              <a:rPr lang="fr-FR" sz="1800" i="1" smtClean="0">
                <a:solidFill>
                  <a:schemeClr val="tx1"/>
                </a:solidFill>
              </a:rPr>
              <a:t>Agricultural Health Study</a:t>
            </a:r>
            <a:r>
              <a:rPr lang="fr-FR" sz="1800" smtClean="0">
                <a:solidFill>
                  <a:schemeClr val="tx1"/>
                </a:solidFill>
              </a:rPr>
              <a:t> </a:t>
            </a:r>
            <a:r>
              <a:rPr lang="fr-FR" sz="1800" i="1" smtClean="0">
                <a:solidFill>
                  <a:schemeClr val="tx1"/>
                </a:solidFill>
              </a:rPr>
              <a:t>1993 – 2003</a:t>
            </a:r>
            <a:r>
              <a:rPr lang="fr-FR" sz="1800" smtClean="0">
                <a:solidFill>
                  <a:schemeClr val="tx1"/>
                </a:solidFill>
              </a:rPr>
              <a:t>, Amer J Epidemiol, 2008;167:1235-46.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fr-FR" sz="1800" smtClean="0"/>
          </a:p>
          <a:p>
            <a:pPr marL="0" indent="0" eaLnBrk="1" hangingPunct="1">
              <a:lnSpc>
                <a:spcPct val="80000"/>
              </a:lnSpc>
            </a:pPr>
            <a:endParaRPr lang="fr-FR" sz="200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1143000"/>
          </a:xfrm>
        </p:spPr>
        <p:txBody>
          <a:bodyPr/>
          <a:lstStyle/>
          <a:p>
            <a:pPr eaLnBrk="1" hangingPunct="1"/>
            <a:r>
              <a:rPr lang="fr-FR" sz="3200" smtClean="0"/>
              <a:t>Pour plus </a:t>
            </a:r>
            <a:br>
              <a:rPr lang="fr-FR" sz="3200" smtClean="0"/>
            </a:br>
            <a:r>
              <a:rPr lang="fr-FR" sz="3200" smtClean="0"/>
              <a:t>d’informations</a:t>
            </a:r>
          </a:p>
        </p:txBody>
      </p:sp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539552" y="1700213"/>
            <a:ext cx="612068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dirty="0">
                <a:latin typeface="Trebuchet MS" pitchFamily="34" charset="0"/>
                <a:hlinkClick r:id="rId2"/>
              </a:rPr>
              <a:t>www.generations-futures.com</a:t>
            </a:r>
            <a:r>
              <a:rPr lang="fr-FR" dirty="0">
                <a:latin typeface="Trebuchet MS" pitchFamily="34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fr-FR" dirty="0" smtClean="0">
                <a:latin typeface="Trebuchet MS" pitchFamily="34" charset="0"/>
                <a:hlinkClick r:id="rId3"/>
              </a:rPr>
              <a:t>www.semaine-sans-pesticides.com</a:t>
            </a:r>
            <a:r>
              <a:rPr lang="fr-FR" dirty="0" smtClean="0">
                <a:latin typeface="Trebuchet MS" pitchFamily="34" charset="0"/>
              </a:rPr>
              <a:t> </a:t>
            </a:r>
          </a:p>
          <a:p>
            <a:pPr>
              <a:spcBef>
                <a:spcPct val="50000"/>
              </a:spcBef>
            </a:pPr>
            <a:endParaRPr lang="fr-FR" dirty="0" smtClean="0">
              <a:latin typeface="Trebuchet MS" pitchFamily="34" charset="0"/>
            </a:endParaRPr>
          </a:p>
          <a:p>
            <a:pPr>
              <a:spcBef>
                <a:spcPct val="50000"/>
              </a:spcBef>
            </a:pPr>
            <a:r>
              <a:rPr lang="fr-FR" dirty="0" smtClean="0">
                <a:latin typeface="Trebuchet MS" pitchFamily="34" charset="0"/>
              </a:rPr>
              <a:t>Contact : </a:t>
            </a:r>
          </a:p>
          <a:p>
            <a:pPr>
              <a:spcBef>
                <a:spcPct val="50000"/>
              </a:spcBef>
            </a:pPr>
            <a:r>
              <a:rPr lang="fr-FR" dirty="0" smtClean="0">
                <a:latin typeface="Trebuchet MS" pitchFamily="34" charset="0"/>
                <a:hlinkClick r:id="rId4"/>
              </a:rPr>
              <a:t>contact@semaine-sans-pesticides.fr</a:t>
            </a:r>
            <a:r>
              <a:rPr lang="fr-FR" dirty="0" smtClean="0">
                <a:latin typeface="Trebuchet MS" pitchFamily="34" charset="0"/>
              </a:rPr>
              <a:t> </a:t>
            </a:r>
          </a:p>
          <a:p>
            <a:pPr>
              <a:spcBef>
                <a:spcPct val="50000"/>
              </a:spcBef>
            </a:pPr>
            <a:endParaRPr lang="fr-FR" dirty="0">
              <a:latin typeface="Trebuchet MS" pitchFamily="34" charset="0"/>
            </a:endParaRPr>
          </a:p>
          <a:p>
            <a:pPr>
              <a:spcBef>
                <a:spcPct val="50000"/>
              </a:spcBef>
            </a:pPr>
            <a:endParaRPr lang="fr-FR" dirty="0"/>
          </a:p>
        </p:txBody>
      </p:sp>
      <p:pic>
        <p:nvPicPr>
          <p:cNvPr id="22532" name="Picture 5" descr="C:\Users\MDRGF\Desktop\LOGO\generations_futures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5867400" y="5732463"/>
            <a:ext cx="2670175" cy="649287"/>
          </a:xfrm>
          <a:noFill/>
        </p:spPr>
      </p:pic>
      <p:pic>
        <p:nvPicPr>
          <p:cNvPr id="6" name="Image 5" descr="Logo français (2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92080" y="2492896"/>
            <a:ext cx="2767313" cy="262279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SOMMAIRE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52513"/>
            <a:ext cx="8229600" cy="4681537"/>
          </a:xfrm>
        </p:spPr>
        <p:txBody>
          <a:bodyPr/>
          <a:lstStyle/>
          <a:p>
            <a:pPr eaLnBrk="1" hangingPunct="1">
              <a:buFontTx/>
              <a:buNone/>
            </a:pPr>
            <a:endParaRPr lang="fr-FR" sz="2800" smtClean="0"/>
          </a:p>
          <a:p>
            <a:pPr eaLnBrk="1" hangingPunct="1">
              <a:buFontTx/>
              <a:buNone/>
            </a:pPr>
            <a:r>
              <a:rPr lang="fr-FR" sz="2000" smtClean="0"/>
              <a:t>1/ Qu’est ce qu’un pesticide ?</a:t>
            </a:r>
          </a:p>
          <a:p>
            <a:pPr eaLnBrk="1" hangingPunct="1">
              <a:buFontTx/>
              <a:buNone/>
            </a:pPr>
            <a:r>
              <a:rPr lang="fr-FR" sz="2000" smtClean="0"/>
              <a:t>2/ Utilisation des pesticides</a:t>
            </a:r>
          </a:p>
          <a:p>
            <a:pPr eaLnBrk="1" hangingPunct="1">
              <a:buFontTx/>
              <a:buNone/>
            </a:pPr>
            <a:r>
              <a:rPr lang="fr-FR" sz="2000" smtClean="0"/>
              <a:t>3/ Conséquences des pesticides sur la santé </a:t>
            </a:r>
          </a:p>
          <a:p>
            <a:pPr eaLnBrk="1" hangingPunct="1">
              <a:buFontTx/>
              <a:buNone/>
            </a:pPr>
            <a:r>
              <a:rPr lang="fr-FR" sz="2000" smtClean="0"/>
              <a:t>4/ Cancers et pesticides</a:t>
            </a:r>
          </a:p>
          <a:p>
            <a:pPr eaLnBrk="1" hangingPunct="1">
              <a:buFontTx/>
              <a:buNone/>
            </a:pPr>
            <a:r>
              <a:rPr lang="fr-FR" sz="2000" smtClean="0"/>
              <a:t>5/ Parkinson et pesticides</a:t>
            </a:r>
          </a:p>
          <a:p>
            <a:pPr eaLnBrk="1" hangingPunct="1">
              <a:buFontTx/>
              <a:buNone/>
            </a:pPr>
            <a:r>
              <a:rPr lang="fr-FR" sz="2000" smtClean="0"/>
              <a:t>6/ Neurotoxique et pesticides</a:t>
            </a:r>
          </a:p>
          <a:p>
            <a:pPr eaLnBrk="1" hangingPunct="1">
              <a:buFontTx/>
              <a:buNone/>
            </a:pPr>
            <a:r>
              <a:rPr lang="fr-FR" sz="2000" smtClean="0"/>
              <a:t>7/ Des pesticides dans le corps</a:t>
            </a:r>
          </a:p>
          <a:p>
            <a:pPr eaLnBrk="1" hangingPunct="1">
              <a:buFontTx/>
              <a:buNone/>
            </a:pPr>
            <a:r>
              <a:rPr lang="fr-FR" sz="2000" smtClean="0"/>
              <a:t>8/ Pesticides chez l’enfant</a:t>
            </a:r>
          </a:p>
          <a:p>
            <a:pPr eaLnBrk="1" hangingPunct="1">
              <a:buFontTx/>
              <a:buNone/>
            </a:pPr>
            <a:r>
              <a:rPr lang="fr-FR" sz="2000" smtClean="0"/>
              <a:t>9/ Problème d’infertilité</a:t>
            </a:r>
          </a:p>
          <a:p>
            <a:pPr eaLnBrk="1" hangingPunct="1">
              <a:buFontTx/>
              <a:buNone/>
            </a:pPr>
            <a:r>
              <a:rPr lang="fr-FR" sz="2000" smtClean="0"/>
              <a:t>10/ Diabète et pesticides</a:t>
            </a:r>
          </a:p>
          <a:p>
            <a:pPr eaLnBrk="1" hangingPunct="1">
              <a:buFontTx/>
              <a:buNone/>
            </a:pPr>
            <a:endParaRPr lang="fr-FR" sz="2000" smtClean="0"/>
          </a:p>
          <a:p>
            <a:pPr eaLnBrk="1" hangingPunct="1">
              <a:buFontTx/>
              <a:buNone/>
            </a:pPr>
            <a:endParaRPr lang="fr-FR" sz="200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3200" smtClean="0"/>
              <a:t>Qu’est qu’un </a:t>
            </a:r>
            <a:br>
              <a:rPr lang="fr-FR" sz="3200" smtClean="0"/>
            </a:br>
            <a:r>
              <a:rPr lang="fr-FR" sz="3200" smtClean="0"/>
              <a:t>pesticide 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28775"/>
            <a:ext cx="8229600" cy="47418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sz="2000" smtClean="0"/>
              <a:t>Etymologie : </a:t>
            </a:r>
            <a:r>
              <a:rPr lang="bg-BG" sz="2000" smtClean="0"/>
              <a:t>pesticides sont des substances dont la terminaison du nom en « cide » indique qu’ils ont pour fonction de </a:t>
            </a:r>
            <a:r>
              <a:rPr lang="bg-BG" sz="2400" b="1" smtClean="0">
                <a:solidFill>
                  <a:schemeClr val="folHlink"/>
                </a:solidFill>
              </a:rPr>
              <a:t>tuer</a:t>
            </a:r>
            <a:r>
              <a:rPr lang="bg-BG" sz="2000" smtClean="0"/>
              <a:t> des êtres vivants.</a:t>
            </a:r>
            <a:r>
              <a:rPr lang="fr-FR" sz="2000" smtClean="0"/>
              <a:t> </a:t>
            </a:r>
          </a:p>
          <a:p>
            <a:pPr eaLnBrk="1" hangingPunct="1">
              <a:lnSpc>
                <a:spcPct val="90000"/>
              </a:lnSpc>
            </a:pPr>
            <a:endParaRPr lang="fr-FR" sz="2000" smtClean="0"/>
          </a:p>
          <a:p>
            <a:pPr eaLnBrk="1" hangingPunct="1">
              <a:lnSpc>
                <a:spcPct val="90000"/>
              </a:lnSpc>
            </a:pPr>
            <a:r>
              <a:rPr lang="fr-FR" sz="2000" smtClean="0"/>
              <a:t>Un pesticide à pour vocation d’</a:t>
            </a:r>
            <a:r>
              <a:rPr lang="fr-FR" sz="2400" b="1" smtClean="0">
                <a:solidFill>
                  <a:schemeClr val="folHlink"/>
                </a:solidFill>
              </a:rPr>
              <a:t>éliminer</a:t>
            </a:r>
            <a:r>
              <a:rPr lang="fr-FR" sz="2000" smtClean="0"/>
              <a:t> ce qu’on appelle les « ravageurs ». Ce sont des plantes, des insectes ou des champignons qui peuvent défavoriser la pousse et la santé de certaines plantes.</a:t>
            </a:r>
          </a:p>
          <a:p>
            <a:pPr eaLnBrk="1" hangingPunct="1">
              <a:lnSpc>
                <a:spcPct val="90000"/>
              </a:lnSpc>
            </a:pPr>
            <a:endParaRPr lang="fr-FR" sz="2000" smtClean="0"/>
          </a:p>
          <a:p>
            <a:pPr eaLnBrk="1" hangingPunct="1">
              <a:lnSpc>
                <a:spcPct val="90000"/>
              </a:lnSpc>
            </a:pPr>
            <a:r>
              <a:rPr lang="fr-FR" sz="2000" smtClean="0"/>
              <a:t>Différentes catégories de pesticides : 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r>
              <a:rPr lang="fr-FR" sz="2000" smtClean="0">
                <a:solidFill>
                  <a:schemeClr val="folHlink"/>
                </a:solidFill>
              </a:rPr>
              <a:t>Les insecticides :</a:t>
            </a:r>
            <a:r>
              <a:rPr lang="fr-FR" sz="2000" smtClean="0"/>
              <a:t> ayant pour objectif l’élimination des insectes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r>
              <a:rPr lang="fr-FR" sz="2000" smtClean="0">
                <a:solidFill>
                  <a:schemeClr val="folHlink"/>
                </a:solidFill>
              </a:rPr>
              <a:t>Les fongicides :</a:t>
            </a:r>
            <a:r>
              <a:rPr lang="fr-FR" sz="2000" smtClean="0"/>
              <a:t> qui éradiquent les champignons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r>
              <a:rPr lang="fr-FR" sz="2000" smtClean="0">
                <a:solidFill>
                  <a:schemeClr val="folHlink"/>
                </a:solidFill>
              </a:rPr>
              <a:t>Les herbicides :</a:t>
            </a:r>
            <a:r>
              <a:rPr lang="fr-FR" sz="2000" smtClean="0"/>
              <a:t> qui détruisent les  « mauvaises herbes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r>
              <a:rPr lang="fr-FR" sz="2000" smtClean="0"/>
              <a:t>Et autres pesticides tels que les taupicides, les parasiticides… 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549275"/>
            <a:ext cx="8229600" cy="1143000"/>
          </a:xfrm>
        </p:spPr>
        <p:txBody>
          <a:bodyPr/>
          <a:lstStyle/>
          <a:p>
            <a:pPr eaLnBrk="1" hangingPunct="1"/>
            <a:r>
              <a:rPr lang="fr-FR" sz="3200" smtClean="0"/>
              <a:t>Utilisation des pesticides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28775"/>
            <a:ext cx="8229600" cy="4525963"/>
          </a:xfrm>
        </p:spPr>
        <p:txBody>
          <a:bodyPr/>
          <a:lstStyle/>
          <a:p>
            <a:pPr eaLnBrk="1" hangingPunct="1"/>
            <a:r>
              <a:rPr lang="fr-FR" sz="2000" dirty="0" smtClean="0"/>
              <a:t>Avec 62700  tonnes de matières actives utilisées par an, la France est, de loin, le premier utilisateur européen</a:t>
            </a:r>
          </a:p>
          <a:p>
            <a:pPr eaLnBrk="1" hangingPunct="1">
              <a:buNone/>
            </a:pPr>
            <a:endParaRPr lang="fr-FR" sz="2000" dirty="0" smtClean="0"/>
          </a:p>
          <a:p>
            <a:pPr eaLnBrk="1" hangingPunct="1"/>
            <a:r>
              <a:rPr lang="fr-FR" sz="2000" dirty="0" smtClean="0"/>
              <a:t>Milieu agricole : </a:t>
            </a:r>
            <a:r>
              <a:rPr lang="fr-FR" sz="2400" b="1" dirty="0" smtClean="0">
                <a:solidFill>
                  <a:schemeClr val="folHlink"/>
                </a:solidFill>
              </a:rPr>
              <a:t>90%</a:t>
            </a:r>
            <a:r>
              <a:rPr lang="fr-FR" sz="2000" dirty="0" smtClean="0"/>
              <a:t> des consommations nationales de pesticides</a:t>
            </a:r>
          </a:p>
          <a:p>
            <a:pPr eaLnBrk="1" hangingPunct="1">
              <a:buFontTx/>
              <a:buNone/>
            </a:pPr>
            <a:endParaRPr lang="fr-FR" sz="2000" dirty="0" smtClean="0"/>
          </a:p>
          <a:p>
            <a:pPr eaLnBrk="1" hangingPunct="1"/>
            <a:r>
              <a:rPr lang="fr-FR" sz="2000" dirty="0" smtClean="0"/>
              <a:t>Collectivités locales : entretien des voiries et des espaces verts</a:t>
            </a:r>
          </a:p>
          <a:p>
            <a:pPr eaLnBrk="1" hangingPunct="1"/>
            <a:endParaRPr lang="fr-FR" sz="2000" dirty="0" smtClean="0"/>
          </a:p>
          <a:p>
            <a:pPr eaLnBrk="1" hangingPunct="1"/>
            <a:r>
              <a:rPr lang="fr-FR" sz="2000" dirty="0" smtClean="0"/>
              <a:t>Ménage : entretien des jardins et éliminations des nuisibles (souris, insectes, cafards, blattes, </a:t>
            </a:r>
            <a:r>
              <a:rPr lang="fr-FR" sz="2000" dirty="0" err="1" smtClean="0"/>
              <a:t>etc</a:t>
            </a:r>
            <a:r>
              <a:rPr lang="fr-FR" sz="2000" dirty="0" smtClean="0"/>
              <a:t>…)</a:t>
            </a:r>
          </a:p>
          <a:p>
            <a:pPr eaLnBrk="1" hangingPunct="1"/>
            <a:endParaRPr lang="fr-FR" sz="2000" dirty="0" smtClean="0"/>
          </a:p>
          <a:p>
            <a:pPr eaLnBrk="1" hangingPunct="1">
              <a:buFontTx/>
              <a:buNone/>
            </a:pPr>
            <a:r>
              <a:rPr lang="fr-FR" sz="2000" b="1" dirty="0" smtClean="0">
                <a:solidFill>
                  <a:schemeClr val="folHlink"/>
                </a:solidFill>
              </a:rPr>
              <a:t>CONSEQUENCES : L</a:t>
            </a:r>
            <a:r>
              <a:rPr lang="bg-BG" sz="2000" b="1" dirty="0" smtClean="0">
                <a:solidFill>
                  <a:schemeClr val="folHlink"/>
                </a:solidFill>
              </a:rPr>
              <a:t>ors de la pulvérisation </a:t>
            </a:r>
            <a:r>
              <a:rPr lang="bg-BG" sz="2400" b="1" dirty="0" smtClean="0">
                <a:solidFill>
                  <a:srgbClr val="FF6600"/>
                </a:solidFill>
              </a:rPr>
              <a:t>25</a:t>
            </a:r>
            <a:r>
              <a:rPr lang="bg-BG" sz="2000" b="1" dirty="0" smtClean="0">
                <a:solidFill>
                  <a:srgbClr val="FF6600"/>
                </a:solidFill>
              </a:rPr>
              <a:t> </a:t>
            </a:r>
            <a:r>
              <a:rPr lang="bg-BG" sz="2000" b="1" dirty="0" smtClean="0">
                <a:solidFill>
                  <a:schemeClr val="folHlink"/>
                </a:solidFill>
              </a:rPr>
              <a:t>à </a:t>
            </a:r>
            <a:r>
              <a:rPr lang="bg-BG" sz="2400" b="1" dirty="0" smtClean="0">
                <a:solidFill>
                  <a:srgbClr val="FF6600"/>
                </a:solidFill>
              </a:rPr>
              <a:t>75 %</a:t>
            </a:r>
            <a:r>
              <a:rPr lang="bg-BG" sz="2000" b="1" dirty="0" smtClean="0">
                <a:solidFill>
                  <a:schemeClr val="folHlink"/>
                </a:solidFill>
              </a:rPr>
              <a:t> des quantités de pesticides appliquées partent dans l’atmosphère</a:t>
            </a:r>
            <a:r>
              <a:rPr lang="fr-FR" sz="2000" b="1" dirty="0" smtClean="0">
                <a:solidFill>
                  <a:schemeClr val="folHlink"/>
                </a:solidFill>
              </a:rPr>
              <a:t>.</a:t>
            </a:r>
            <a:r>
              <a:rPr lang="fr-FR" sz="2800" b="1" dirty="0" smtClean="0"/>
              <a:t> </a:t>
            </a:r>
            <a:endParaRPr lang="fr-FR" sz="2000" dirty="0" smtClean="0"/>
          </a:p>
          <a:p>
            <a:pPr eaLnBrk="1" hangingPunct="1"/>
            <a:endParaRPr lang="fr-FR" sz="2800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3200" smtClean="0"/>
              <a:t>Conséquence des </a:t>
            </a:r>
            <a:br>
              <a:rPr lang="fr-FR" sz="3200" smtClean="0"/>
            </a:br>
            <a:r>
              <a:rPr lang="fr-FR" sz="3200" smtClean="0"/>
              <a:t>pesticides sur la santé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16113"/>
            <a:ext cx="8229600" cy="4525962"/>
          </a:xfrm>
        </p:spPr>
        <p:txBody>
          <a:bodyPr/>
          <a:lstStyle/>
          <a:p>
            <a:pPr eaLnBrk="1" hangingPunct="1"/>
            <a:r>
              <a:rPr lang="fr-FR" sz="2000" smtClean="0"/>
              <a:t>L'Organisation Mondiale de la Santé (OMS) a estimé qu'il y a chaque année dans le monde </a:t>
            </a:r>
            <a:r>
              <a:rPr lang="fr-FR" sz="2400" b="1" smtClean="0">
                <a:solidFill>
                  <a:schemeClr val="folHlink"/>
                </a:solidFill>
              </a:rPr>
              <a:t>1 million de graves empoisonnements</a:t>
            </a:r>
            <a:r>
              <a:rPr lang="fr-FR" sz="2000" b="1" smtClean="0">
                <a:solidFill>
                  <a:schemeClr val="folHlink"/>
                </a:solidFill>
              </a:rPr>
              <a:t> </a:t>
            </a:r>
            <a:r>
              <a:rPr lang="fr-FR" sz="2000" smtClean="0"/>
              <a:t>par les pesticides, avec quelque </a:t>
            </a:r>
            <a:r>
              <a:rPr lang="fr-FR" sz="2400" b="1" smtClean="0">
                <a:solidFill>
                  <a:schemeClr val="folHlink"/>
                </a:solidFill>
              </a:rPr>
              <a:t>220 000 décès</a:t>
            </a:r>
            <a:r>
              <a:rPr lang="fr-FR" sz="2000" smtClean="0"/>
              <a:t>.</a:t>
            </a:r>
          </a:p>
          <a:p>
            <a:pPr eaLnBrk="1" hangingPunct="1">
              <a:buFontTx/>
              <a:buNone/>
            </a:pPr>
            <a:endParaRPr lang="fr-FR" sz="2000" smtClean="0"/>
          </a:p>
          <a:p>
            <a:pPr eaLnBrk="1" hangingPunct="1"/>
            <a:r>
              <a:rPr lang="fr-FR" sz="2800" smtClean="0"/>
              <a:t> </a:t>
            </a:r>
            <a:r>
              <a:rPr lang="fr-FR" sz="2000" smtClean="0"/>
              <a:t>En France, la Mutualité Sociale Agricole (M.S.A) a trouvé des effets indésirables chez près d'un manipulateur sur 6 lors d'enquêtes portant sur une année d'utilisation professionnelle de pesticides </a:t>
            </a:r>
          </a:p>
          <a:p>
            <a:pPr eaLnBrk="1" hangingPunct="1">
              <a:buFontTx/>
              <a:buNone/>
            </a:pPr>
            <a:endParaRPr lang="fr-FR" sz="200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3200" smtClean="0"/>
              <a:t>Conséquences des</a:t>
            </a:r>
            <a:br>
              <a:rPr lang="fr-FR" sz="3200" smtClean="0"/>
            </a:br>
            <a:r>
              <a:rPr lang="fr-FR" sz="3200" smtClean="0"/>
              <a:t>pesticides sur la santé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349500"/>
            <a:ext cx="8229600" cy="2736850"/>
          </a:xfrm>
        </p:spPr>
        <p:txBody>
          <a:bodyPr/>
          <a:lstStyle/>
          <a:p>
            <a:pPr eaLnBrk="1" hangingPunct="1"/>
            <a:r>
              <a:rPr lang="fr-FR" sz="2000" dirty="0" smtClean="0"/>
              <a:t>Problèmes d’infertilités ou de développement.</a:t>
            </a:r>
          </a:p>
          <a:p>
            <a:pPr eaLnBrk="1" hangingPunct="1"/>
            <a:r>
              <a:rPr lang="fr-FR" sz="2000" dirty="0" smtClean="0"/>
              <a:t>Certains types de cancers.</a:t>
            </a:r>
          </a:p>
          <a:p>
            <a:pPr eaLnBrk="1" hangingPunct="1"/>
            <a:r>
              <a:rPr lang="fr-FR" sz="2000" dirty="0" smtClean="0"/>
              <a:t>Des déficits immunitaires.</a:t>
            </a:r>
          </a:p>
          <a:p>
            <a:pPr eaLnBrk="1" hangingPunct="1"/>
            <a:r>
              <a:rPr lang="fr-FR" sz="2000" dirty="0" smtClean="0"/>
              <a:t>Perturbation du développement neurologique et comportemental </a:t>
            </a:r>
          </a:p>
          <a:p>
            <a:pPr eaLnBrk="1" hangingPunct="1"/>
            <a:r>
              <a:rPr lang="fr-FR" sz="2000" dirty="0" smtClean="0"/>
              <a:t>Perturbation du métabolisme : diabète, obésité, …</a:t>
            </a:r>
          </a:p>
          <a:p>
            <a:pPr eaLnBrk="1" hangingPunct="1"/>
            <a:endParaRPr lang="fr-FR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549275"/>
            <a:ext cx="8229600" cy="1143000"/>
          </a:xfrm>
        </p:spPr>
        <p:txBody>
          <a:bodyPr/>
          <a:lstStyle/>
          <a:p>
            <a:pPr eaLnBrk="1" hangingPunct="1"/>
            <a:r>
              <a:rPr lang="fr-FR" smtClean="0"/>
              <a:t>Pesticides dans le corps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844675"/>
            <a:ext cx="8229600" cy="4525963"/>
          </a:xfrm>
        </p:spPr>
        <p:txBody>
          <a:bodyPr/>
          <a:lstStyle/>
          <a:p>
            <a:pPr marL="0" indent="0" eaLnBrk="1" hangingPunct="1"/>
            <a:r>
              <a:rPr lang="fr-FR" sz="2000" smtClean="0"/>
              <a:t>  Une étude espagnole réalisée en 2007 montre que </a:t>
            </a:r>
            <a:r>
              <a:rPr lang="fr-FR" sz="2400" b="1" smtClean="0">
                <a:solidFill>
                  <a:schemeClr val="folHlink"/>
                </a:solidFill>
              </a:rPr>
              <a:t>100%</a:t>
            </a:r>
            <a:r>
              <a:rPr lang="fr-FR" sz="2000" smtClean="0"/>
              <a:t> de 308 femmes enceintes suivies, ayant ensuite donné naissance à des enfants en bonne santé entre 2000 et 2002, on a trouvé au moins un type de pesticide dans le placenta. Le placenta de ces femmes contenait en moyenne </a:t>
            </a:r>
            <a:r>
              <a:rPr lang="fr-FR" sz="2400" b="1" smtClean="0">
                <a:solidFill>
                  <a:schemeClr val="folHlink"/>
                </a:solidFill>
              </a:rPr>
              <a:t>8 substances chimiques différentes</a:t>
            </a:r>
            <a:r>
              <a:rPr lang="fr-FR" sz="2000" smtClean="0"/>
              <a:t>, et parfois jusqu’à 15.</a:t>
            </a:r>
          </a:p>
          <a:p>
            <a:pPr marL="0" indent="0" eaLnBrk="1" hangingPunct="1">
              <a:buFontTx/>
              <a:buNone/>
            </a:pPr>
            <a:r>
              <a:rPr lang="fr-FR" sz="1600" i="1" smtClean="0"/>
              <a:t>Source :«Maternal-child exposure via the placenta to environmental chemical substances with hormonal activity», M. Lopez Espinosa, université de Grenade, Espagne. 2007.</a:t>
            </a:r>
          </a:p>
          <a:p>
            <a:pPr marL="0" indent="0" eaLnBrk="1" hangingPunct="1"/>
            <a:endParaRPr lang="fr-FR" sz="1600" i="1" smtClean="0"/>
          </a:p>
          <a:p>
            <a:pPr marL="0" indent="0" eaLnBrk="1" hangingPunct="1"/>
            <a:r>
              <a:rPr lang="fr-FR" sz="1600" i="1" smtClean="0"/>
              <a:t>  </a:t>
            </a:r>
            <a:r>
              <a:rPr lang="fr-FR" sz="2000" smtClean="0"/>
              <a:t>Une étude réalisée en 1998 en Australie montre que sur 44 échantillons analysés de méconium on trouve en moyenne </a:t>
            </a:r>
            <a:r>
              <a:rPr lang="fr-FR" sz="2400" b="1" smtClean="0">
                <a:solidFill>
                  <a:schemeClr val="folHlink"/>
                </a:solidFill>
              </a:rPr>
              <a:t>3 pesticides</a:t>
            </a:r>
            <a:r>
              <a:rPr lang="fr-FR" sz="2000" smtClean="0"/>
              <a:t> chez chaque bébé (de 1 à 6)</a:t>
            </a:r>
            <a:endParaRPr lang="fr-FR" sz="2000" i="1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333375"/>
            <a:ext cx="8229600" cy="1143000"/>
          </a:xfrm>
        </p:spPr>
        <p:txBody>
          <a:bodyPr/>
          <a:lstStyle/>
          <a:p>
            <a:pPr eaLnBrk="1" hangingPunct="1"/>
            <a:r>
              <a:rPr lang="fr-FR" sz="3200" smtClean="0"/>
              <a:t>Pesticides chez </a:t>
            </a:r>
            <a:br>
              <a:rPr lang="fr-FR" sz="3200" smtClean="0"/>
            </a:br>
            <a:r>
              <a:rPr lang="fr-FR" sz="3200" smtClean="0"/>
              <a:t>l’enfant</a:t>
            </a:r>
          </a:p>
        </p:txBody>
      </p:sp>
      <p:pic>
        <p:nvPicPr>
          <p:cNvPr id="6349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92275" y="2060575"/>
            <a:ext cx="5595938" cy="4525963"/>
          </a:xfrm>
          <a:noFill/>
        </p:spPr>
      </p:pic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468313" y="1412875"/>
            <a:ext cx="8280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>
                <a:latin typeface="Trebuchet MS" pitchFamily="34" charset="0"/>
              </a:rPr>
              <a:t>Influence de l’introduction d’une alimentation biologique sur le niveau de résidus d’insecticides organophosphorés dans les urines d’enfants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229600" cy="1143000"/>
          </a:xfrm>
        </p:spPr>
        <p:txBody>
          <a:bodyPr/>
          <a:lstStyle/>
          <a:p>
            <a:pPr eaLnBrk="1" hangingPunct="1"/>
            <a:r>
              <a:rPr lang="fr-FR" sz="3200" smtClean="0"/>
              <a:t>Pesticide </a:t>
            </a:r>
            <a:br>
              <a:rPr lang="fr-FR" sz="3200" smtClean="0"/>
            </a:br>
            <a:r>
              <a:rPr lang="fr-FR" sz="3200" smtClean="0"/>
              <a:t>dans nos maisons</a:t>
            </a:r>
          </a:p>
        </p:txBody>
      </p:sp>
      <p:pic>
        <p:nvPicPr>
          <p:cNvPr id="12291" name="Picture 4" descr="ggg1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628775"/>
            <a:ext cx="4652963" cy="4525963"/>
          </a:xfrm>
          <a:noFill/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4067175" y="2205038"/>
            <a:ext cx="4724400" cy="189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fr-FR" sz="2000">
                <a:solidFill>
                  <a:srgbClr val="333333"/>
                </a:solidFill>
                <a:latin typeface="Trebuchet MS" pitchFamily="34" charset="0"/>
              </a:rPr>
              <a:t>L’intoxication domestique par les pesticides est un facteur de risque important  - </a:t>
            </a:r>
            <a:r>
              <a:rPr lang="fr-FR" sz="2400" b="1">
                <a:solidFill>
                  <a:schemeClr val="folHlink"/>
                </a:solidFill>
                <a:latin typeface="Trebuchet MS" pitchFamily="34" charset="0"/>
              </a:rPr>
              <a:t>4,6 % des cas d’intoxications</a:t>
            </a:r>
            <a:r>
              <a:rPr lang="fr-FR" sz="2000">
                <a:solidFill>
                  <a:srgbClr val="333333"/>
                </a:solidFill>
                <a:latin typeface="Trebuchet MS" pitchFamily="34" charset="0"/>
              </a:rPr>
              <a:t> selon le centre anti-poisons de Lille.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autoUpdateAnimBg="0"/>
    </p:bld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Trebuchet MS"/>
        <a:ea typeface=""/>
        <a:cs typeface="Arial"/>
      </a:majorFont>
      <a:minorFont>
        <a:latin typeface="Trebuchet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664</TotalTime>
  <Words>966</Words>
  <Application>Microsoft Office PowerPoint</Application>
  <PresentationFormat>Affichage à l'écran (4:3)</PresentationFormat>
  <Paragraphs>136</Paragraphs>
  <Slides>19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Modèle par défaut</vt:lpstr>
      <vt:lpstr>10ème édition     L’impact des pesticides sur notre santé  </vt:lpstr>
      <vt:lpstr>SOMMAIRE</vt:lpstr>
      <vt:lpstr>Qu’est qu’un  pesticide ?</vt:lpstr>
      <vt:lpstr>Utilisation des pesticides</vt:lpstr>
      <vt:lpstr>Conséquence des  pesticides sur la santé</vt:lpstr>
      <vt:lpstr>Conséquences des pesticides sur la santé</vt:lpstr>
      <vt:lpstr>Pesticides dans le corps</vt:lpstr>
      <vt:lpstr>Pesticides chez  l’enfant</vt:lpstr>
      <vt:lpstr>Pesticide  dans nos maisons</vt:lpstr>
      <vt:lpstr>Cancers et pesticides</vt:lpstr>
      <vt:lpstr>Cancer et pesticides</vt:lpstr>
      <vt:lpstr>Cancer et pesticides</vt:lpstr>
      <vt:lpstr>Parkinson, Alzheimer  et pesticides</vt:lpstr>
      <vt:lpstr>Neurotoxique et pesticides</vt:lpstr>
      <vt:lpstr>Perturbateurs  endocriniens et pesticides</vt:lpstr>
      <vt:lpstr>Problèmes d’infertilité  et pesticides</vt:lpstr>
      <vt:lpstr>Problèmes d’infertilité  et pesticides</vt:lpstr>
      <vt:lpstr>Diabète et pesticides</vt:lpstr>
      <vt:lpstr>Pour plus  d’informations</vt:lpstr>
    </vt:vector>
  </TitlesOfParts>
  <Company>MDRGF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Nicolas</dc:creator>
  <cp:lastModifiedBy>Generations futures</cp:lastModifiedBy>
  <cp:revision>20</cp:revision>
  <dcterms:created xsi:type="dcterms:W3CDTF">2010-02-11T14:55:06Z</dcterms:created>
  <dcterms:modified xsi:type="dcterms:W3CDTF">2014-10-13T14:16:57Z</dcterms:modified>
</cp:coreProperties>
</file>