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56" r:id="rId2"/>
    <p:sldId id="259" r:id="rId3"/>
    <p:sldId id="258" r:id="rId4"/>
    <p:sldId id="260" r:id="rId5"/>
    <p:sldId id="257" r:id="rId6"/>
    <p:sldId id="261" r:id="rId7"/>
    <p:sldId id="262" r:id="rId8"/>
    <p:sldId id="263" r:id="rId9"/>
    <p:sldId id="264" r:id="rId1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6A1BE05-8310-428A-B63E-A97A0903672C}" type="datetimeFigureOut">
              <a:rPr lang="fr-FR"/>
              <a:pPr>
                <a:defRPr/>
              </a:pPr>
              <a:t>18/02/2014</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dirty="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D625A87-1DB2-4FDF-9127-07374ADF038F}" type="slidenum">
              <a:rPr lang="fr-FR"/>
              <a:pPr>
                <a:defRPr/>
              </a:pPr>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22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1229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46881C-30C3-4B55-AA84-793988F2D28C}" type="slidenum">
              <a:rPr lang="fr-FR" smtClean="0"/>
              <a:pPr/>
              <a:t>9</a:t>
            </a:fld>
            <a:endParaRPr lang="fr-F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F1DF050C-F180-45C5-99AE-37E7F3CC6873}"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0FF3CF70-658A-4C97-A1B2-CF4647C11DB5}"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351588" y="333375"/>
            <a:ext cx="2057400" cy="582136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79388" y="333375"/>
            <a:ext cx="6019800" cy="58213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1C4B77C4-445A-4714-9469-405F9A4BFF07}"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AD2809F7-F83F-414D-8707-98DBFEA1A3E8}"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9544AE3D-3A5C-4060-B688-69A189113F6B}"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79388"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370388"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701615AE-B141-499A-8DC7-5C2975B809C0}"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9" name="Rectangle 6"/>
          <p:cNvSpPr>
            <a:spLocks noGrp="1" noChangeArrowheads="1"/>
          </p:cNvSpPr>
          <p:nvPr>
            <p:ph type="sldNum" sz="quarter" idx="12"/>
          </p:nvPr>
        </p:nvSpPr>
        <p:spPr>
          <a:ln/>
        </p:spPr>
        <p:txBody>
          <a:bodyPr/>
          <a:lstStyle>
            <a:lvl1pPr>
              <a:defRPr/>
            </a:lvl1pPr>
          </a:lstStyle>
          <a:p>
            <a:pPr>
              <a:defRPr/>
            </a:pPr>
            <a:fld id="{F7ADBEC6-3099-4EEB-A661-06BBD528026D}"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5" name="Rectangle 6"/>
          <p:cNvSpPr>
            <a:spLocks noGrp="1" noChangeArrowheads="1"/>
          </p:cNvSpPr>
          <p:nvPr>
            <p:ph type="sldNum" sz="quarter" idx="12"/>
          </p:nvPr>
        </p:nvSpPr>
        <p:spPr>
          <a:ln/>
        </p:spPr>
        <p:txBody>
          <a:bodyPr/>
          <a:lstStyle>
            <a:lvl1pPr>
              <a:defRPr/>
            </a:lvl1pPr>
          </a:lstStyle>
          <a:p>
            <a:pPr>
              <a:defRPr/>
            </a:pPr>
            <a:fld id="{A58DD3D9-8100-43C9-91B8-E4FE154CFF06}"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4" name="Rectangle 6"/>
          <p:cNvSpPr>
            <a:spLocks noGrp="1" noChangeArrowheads="1"/>
          </p:cNvSpPr>
          <p:nvPr>
            <p:ph type="sldNum" sz="quarter" idx="12"/>
          </p:nvPr>
        </p:nvSpPr>
        <p:spPr>
          <a:ln/>
        </p:spPr>
        <p:txBody>
          <a:bodyPr/>
          <a:lstStyle>
            <a:lvl1pPr>
              <a:defRPr/>
            </a:lvl1pPr>
          </a:lstStyle>
          <a:p>
            <a:pPr>
              <a:defRPr/>
            </a:pPr>
            <a:fld id="{43E93AE8-4857-4EBD-A516-5CD69C7D2075}"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CD20C72C-2EC0-4EDC-AED5-8AF5FFB1C581}"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CC6DCF9D-E899-4763-BAE1-F2F21F6024B7}"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t="-25000" b="-25000"/>
          </a:stretch>
        </a:blipFill>
        <a:effectLst/>
      </p:bgPr>
    </p:bg>
    <p:spTree>
      <p:nvGrpSpPr>
        <p:cNvPr id="1" name=""/>
        <p:cNvGrpSpPr/>
        <p:nvPr/>
      </p:nvGrpSpPr>
      <p:grpSpPr>
        <a:xfrm>
          <a:off x="0" y="0"/>
          <a:ext cx="0" cy="0"/>
          <a:chOff x="0" y="0"/>
          <a:chExt cx="0" cy="0"/>
        </a:xfrm>
      </p:grpSpPr>
      <p:pic>
        <p:nvPicPr>
          <p:cNvPr id="1026" name="Picture 7" descr="Fond PPT"/>
          <p:cNvPicPr>
            <a:picLocks noChangeAspect="1" noChangeArrowheads="1"/>
          </p:cNvPicPr>
          <p:nvPr userDrawn="1"/>
        </p:nvPicPr>
        <p:blipFill>
          <a:blip r:embed="rId14" cstate="print"/>
          <a:srcRect/>
          <a:stretch>
            <a:fillRect/>
          </a:stretch>
        </p:blipFill>
        <p:spPr bwMode="auto">
          <a:xfrm>
            <a:off x="-523875" y="0"/>
            <a:ext cx="9667875" cy="6835775"/>
          </a:xfrm>
          <a:prstGeom prst="rect">
            <a:avLst/>
          </a:prstGeom>
          <a:noFill/>
          <a:ln w="9525">
            <a:noFill/>
            <a:miter lim="800000"/>
            <a:headEnd/>
            <a:tailEnd/>
          </a:ln>
        </p:spPr>
      </p:pic>
      <p:sp>
        <p:nvSpPr>
          <p:cNvPr id="1027" name="Rectangle 2"/>
          <p:cNvSpPr>
            <a:spLocks noGrp="1" noChangeArrowheads="1"/>
          </p:cNvSpPr>
          <p:nvPr>
            <p:ph type="title"/>
          </p:nvPr>
        </p:nvSpPr>
        <p:spPr bwMode="auto">
          <a:xfrm>
            <a:off x="179388" y="3333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3"/>
          <p:cNvSpPr>
            <a:spLocks noGrp="1" noChangeArrowheads="1"/>
          </p:cNvSpPr>
          <p:nvPr>
            <p:ph type="body" idx="1"/>
          </p:nvPr>
        </p:nvSpPr>
        <p:spPr bwMode="auto">
          <a:xfrm>
            <a:off x="179388"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fr-FR" dirty="0"/>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dirty="0"/>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99EA8F1-2781-4135-BBE0-672228F0072C}"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defRPr sz="3600">
          <a:solidFill>
            <a:srgbClr val="333333"/>
          </a:solidFill>
          <a:latin typeface="+mj-lt"/>
          <a:ea typeface="+mj-ea"/>
          <a:cs typeface="+mj-cs"/>
        </a:defRPr>
      </a:lvl1pPr>
      <a:lvl2pPr algn="l" rtl="0" eaLnBrk="0" fontAlgn="base" hangingPunct="0">
        <a:spcBef>
          <a:spcPct val="0"/>
        </a:spcBef>
        <a:spcAft>
          <a:spcPct val="0"/>
        </a:spcAft>
        <a:defRPr sz="3600">
          <a:solidFill>
            <a:srgbClr val="333333"/>
          </a:solidFill>
          <a:latin typeface="Trebuchet MS" pitchFamily="34" charset="0"/>
          <a:cs typeface="Arial" charset="0"/>
        </a:defRPr>
      </a:lvl2pPr>
      <a:lvl3pPr algn="l" rtl="0" eaLnBrk="0" fontAlgn="base" hangingPunct="0">
        <a:spcBef>
          <a:spcPct val="0"/>
        </a:spcBef>
        <a:spcAft>
          <a:spcPct val="0"/>
        </a:spcAft>
        <a:defRPr sz="3600">
          <a:solidFill>
            <a:srgbClr val="333333"/>
          </a:solidFill>
          <a:latin typeface="Trebuchet MS" pitchFamily="34" charset="0"/>
          <a:cs typeface="Arial" charset="0"/>
        </a:defRPr>
      </a:lvl3pPr>
      <a:lvl4pPr algn="l" rtl="0" eaLnBrk="0" fontAlgn="base" hangingPunct="0">
        <a:spcBef>
          <a:spcPct val="0"/>
        </a:spcBef>
        <a:spcAft>
          <a:spcPct val="0"/>
        </a:spcAft>
        <a:defRPr sz="3600">
          <a:solidFill>
            <a:srgbClr val="333333"/>
          </a:solidFill>
          <a:latin typeface="Trebuchet MS" pitchFamily="34" charset="0"/>
          <a:cs typeface="Arial" charset="0"/>
        </a:defRPr>
      </a:lvl4pPr>
      <a:lvl5pPr algn="l" rtl="0" eaLnBrk="0" fontAlgn="base" hangingPunct="0">
        <a:spcBef>
          <a:spcPct val="0"/>
        </a:spcBef>
        <a:spcAft>
          <a:spcPct val="0"/>
        </a:spcAft>
        <a:defRPr sz="3600">
          <a:solidFill>
            <a:srgbClr val="333333"/>
          </a:solidFill>
          <a:latin typeface="Trebuchet MS" pitchFamily="34" charset="0"/>
          <a:cs typeface="Arial" charset="0"/>
        </a:defRPr>
      </a:lvl5pPr>
      <a:lvl6pPr marL="457200" algn="l" rtl="0" fontAlgn="base">
        <a:spcBef>
          <a:spcPct val="0"/>
        </a:spcBef>
        <a:spcAft>
          <a:spcPct val="0"/>
        </a:spcAft>
        <a:defRPr sz="3600">
          <a:solidFill>
            <a:srgbClr val="333333"/>
          </a:solidFill>
          <a:latin typeface="Trebuchet MS" pitchFamily="34" charset="0"/>
          <a:cs typeface="Arial" charset="0"/>
        </a:defRPr>
      </a:lvl6pPr>
      <a:lvl7pPr marL="914400" algn="l" rtl="0" fontAlgn="base">
        <a:spcBef>
          <a:spcPct val="0"/>
        </a:spcBef>
        <a:spcAft>
          <a:spcPct val="0"/>
        </a:spcAft>
        <a:defRPr sz="3600">
          <a:solidFill>
            <a:srgbClr val="333333"/>
          </a:solidFill>
          <a:latin typeface="Trebuchet MS" pitchFamily="34" charset="0"/>
          <a:cs typeface="Arial" charset="0"/>
        </a:defRPr>
      </a:lvl7pPr>
      <a:lvl8pPr marL="1371600" algn="l" rtl="0" fontAlgn="base">
        <a:spcBef>
          <a:spcPct val="0"/>
        </a:spcBef>
        <a:spcAft>
          <a:spcPct val="0"/>
        </a:spcAft>
        <a:defRPr sz="3600">
          <a:solidFill>
            <a:srgbClr val="333333"/>
          </a:solidFill>
          <a:latin typeface="Trebuchet MS" pitchFamily="34" charset="0"/>
          <a:cs typeface="Arial" charset="0"/>
        </a:defRPr>
      </a:lvl8pPr>
      <a:lvl9pPr marL="1828800" algn="l" rtl="0" fontAlgn="base">
        <a:spcBef>
          <a:spcPct val="0"/>
        </a:spcBef>
        <a:spcAft>
          <a:spcPct val="0"/>
        </a:spcAft>
        <a:defRPr sz="3600">
          <a:solidFill>
            <a:srgbClr val="333333"/>
          </a:solidFill>
          <a:latin typeface="Trebuchet MS" pitchFamily="34" charset="0"/>
          <a:cs typeface="Arial" charset="0"/>
        </a:defRPr>
      </a:lvl9pPr>
    </p:titleStyle>
    <p:bodyStyle>
      <a:lvl1pPr marL="342900" indent="-342900" algn="l" rtl="0" eaLnBrk="0" fontAlgn="base" hangingPunct="0">
        <a:spcBef>
          <a:spcPct val="20000"/>
        </a:spcBef>
        <a:spcAft>
          <a:spcPct val="0"/>
        </a:spcAft>
        <a:buChar char="•"/>
        <a:defRPr sz="32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800">
          <a:solidFill>
            <a:srgbClr val="333333"/>
          </a:solidFill>
          <a:latin typeface="+mn-lt"/>
          <a:cs typeface="+mn-cs"/>
        </a:defRPr>
      </a:lvl2pPr>
      <a:lvl3pPr marL="1143000" indent="-228600" algn="l" rtl="0" eaLnBrk="0" fontAlgn="base" hangingPunct="0">
        <a:spcBef>
          <a:spcPct val="20000"/>
        </a:spcBef>
        <a:spcAft>
          <a:spcPct val="0"/>
        </a:spcAft>
        <a:buChar char="•"/>
        <a:defRPr sz="2400">
          <a:solidFill>
            <a:srgbClr val="333333"/>
          </a:solidFill>
          <a:latin typeface="+mn-lt"/>
          <a:cs typeface="+mn-cs"/>
        </a:defRPr>
      </a:lvl3pPr>
      <a:lvl4pPr marL="1600200" indent="-228600" algn="l" rtl="0" eaLnBrk="0" fontAlgn="base" hangingPunct="0">
        <a:spcBef>
          <a:spcPct val="20000"/>
        </a:spcBef>
        <a:spcAft>
          <a:spcPct val="0"/>
        </a:spcAft>
        <a:buChar char="–"/>
        <a:defRPr sz="2000">
          <a:solidFill>
            <a:srgbClr val="333333"/>
          </a:solidFill>
          <a:latin typeface="+mn-lt"/>
          <a:cs typeface="+mn-cs"/>
        </a:defRPr>
      </a:lvl4pPr>
      <a:lvl5pPr marL="2057400" indent="-228600" algn="l" rtl="0" eaLnBrk="0" fontAlgn="base" hangingPunct="0">
        <a:spcBef>
          <a:spcPct val="20000"/>
        </a:spcBef>
        <a:spcAft>
          <a:spcPct val="0"/>
        </a:spcAft>
        <a:buChar char="»"/>
        <a:defRPr sz="2000">
          <a:solidFill>
            <a:srgbClr val="333333"/>
          </a:solidFill>
          <a:latin typeface="+mn-lt"/>
          <a:cs typeface="+mn-cs"/>
        </a:defRPr>
      </a:lvl5pPr>
      <a:lvl6pPr marL="2514600" indent="-228600" algn="l" rtl="0" fontAlgn="base">
        <a:spcBef>
          <a:spcPct val="20000"/>
        </a:spcBef>
        <a:spcAft>
          <a:spcPct val="0"/>
        </a:spcAft>
        <a:buChar char="»"/>
        <a:defRPr sz="2000">
          <a:solidFill>
            <a:srgbClr val="333333"/>
          </a:solidFill>
          <a:latin typeface="+mn-lt"/>
          <a:cs typeface="+mn-cs"/>
        </a:defRPr>
      </a:lvl6pPr>
      <a:lvl7pPr marL="2971800" indent="-228600" algn="l" rtl="0" fontAlgn="base">
        <a:spcBef>
          <a:spcPct val="20000"/>
        </a:spcBef>
        <a:spcAft>
          <a:spcPct val="0"/>
        </a:spcAft>
        <a:buChar char="»"/>
        <a:defRPr sz="2000">
          <a:solidFill>
            <a:srgbClr val="333333"/>
          </a:solidFill>
          <a:latin typeface="+mn-lt"/>
          <a:cs typeface="+mn-cs"/>
        </a:defRPr>
      </a:lvl7pPr>
      <a:lvl8pPr marL="3429000" indent="-228600" algn="l" rtl="0" fontAlgn="base">
        <a:spcBef>
          <a:spcPct val="20000"/>
        </a:spcBef>
        <a:spcAft>
          <a:spcPct val="0"/>
        </a:spcAft>
        <a:buChar char="»"/>
        <a:defRPr sz="2000">
          <a:solidFill>
            <a:srgbClr val="333333"/>
          </a:solidFill>
          <a:latin typeface="+mn-lt"/>
          <a:cs typeface="+mn-cs"/>
        </a:defRPr>
      </a:lvl8pPr>
      <a:lvl9pPr marL="3886200" indent="-228600" algn="l" rtl="0" fontAlgn="base">
        <a:spcBef>
          <a:spcPct val="20000"/>
        </a:spcBef>
        <a:spcAft>
          <a:spcPct val="0"/>
        </a:spcAft>
        <a:buChar char="»"/>
        <a:defRPr sz="2000">
          <a:solidFill>
            <a:srgbClr val="333333"/>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enerations-futures.com/"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generations-futures.fr/sinformer/pesticides/" TargetMode="External"/><Relationship Id="rId5" Type="http://schemas.openxmlformats.org/officeDocument/2006/relationships/hyperlink" Target="http://www.semaine-sans-pesticides.fr/" TargetMode="External"/><Relationship Id="rId4" Type="http://schemas.openxmlformats.org/officeDocument/2006/relationships/hyperlink" Target="mailto:contact@semaine-sans-pesticides.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836613"/>
            <a:ext cx="7772400" cy="4608512"/>
          </a:xfrm>
        </p:spPr>
        <p:txBody>
          <a:bodyPr/>
          <a:lstStyle/>
          <a:p>
            <a:pPr algn="ctr" eaLnBrk="1" hangingPunct="1">
              <a:defRPr/>
            </a:pPr>
            <a:r>
              <a:rPr lang="fr-FR" sz="4400" dirty="0" smtClean="0">
                <a:solidFill>
                  <a:schemeClr val="tx2">
                    <a:lumMod val="50000"/>
                    <a:lumOff val="50000"/>
                  </a:schemeClr>
                </a:solidFill>
              </a:rPr>
              <a:t>9ème </a:t>
            </a:r>
            <a:r>
              <a:rPr lang="fr-FR" sz="4400" dirty="0" smtClean="0">
                <a:solidFill>
                  <a:schemeClr val="tx2">
                    <a:lumMod val="50000"/>
                    <a:lumOff val="50000"/>
                  </a:schemeClr>
                </a:solidFill>
              </a:rPr>
              <a:t>édition </a:t>
            </a:r>
            <a:r>
              <a:rPr lang="fr-FR" sz="4400" dirty="0" smtClean="0"/>
              <a:t/>
            </a:r>
            <a:br>
              <a:rPr lang="fr-FR" sz="4400" dirty="0" smtClean="0"/>
            </a:br>
            <a:r>
              <a:rPr lang="fr-FR" sz="4400" dirty="0" smtClean="0"/>
              <a:t> </a:t>
            </a:r>
            <a:br>
              <a:rPr lang="fr-FR" sz="4400" dirty="0" smtClean="0"/>
            </a:br>
            <a:r>
              <a:rPr lang="fr-FR" sz="4400" dirty="0" smtClean="0"/>
              <a:t/>
            </a:r>
            <a:br>
              <a:rPr lang="fr-FR" sz="4400" dirty="0" smtClean="0"/>
            </a:br>
            <a:r>
              <a:rPr lang="fr-FR" dirty="0" smtClean="0"/>
              <a:t/>
            </a:r>
            <a:br>
              <a:rPr lang="fr-FR" dirty="0" smtClean="0"/>
            </a:br>
            <a:r>
              <a:rPr lang="fr-FR" sz="3200" dirty="0" smtClean="0">
                <a:solidFill>
                  <a:srgbClr val="669900"/>
                </a:solidFill>
              </a:rPr>
              <a:t>L’impact des pesticides sur l’environnement</a:t>
            </a:r>
          </a:p>
        </p:txBody>
      </p:sp>
      <p:sp>
        <p:nvSpPr>
          <p:cNvPr id="2051" name="Text Box 6"/>
          <p:cNvSpPr txBox="1">
            <a:spLocks noChangeArrowheads="1"/>
          </p:cNvSpPr>
          <p:nvPr/>
        </p:nvSpPr>
        <p:spPr bwMode="auto">
          <a:xfrm>
            <a:off x="1116013" y="5229225"/>
            <a:ext cx="7056437" cy="641350"/>
          </a:xfrm>
          <a:prstGeom prst="rect">
            <a:avLst/>
          </a:prstGeom>
          <a:noFill/>
          <a:ln w="9525">
            <a:noFill/>
            <a:miter lim="800000"/>
            <a:headEnd/>
            <a:tailEnd/>
          </a:ln>
        </p:spPr>
        <p:txBody>
          <a:bodyPr>
            <a:spAutoFit/>
          </a:bodyPr>
          <a:lstStyle/>
          <a:p>
            <a:pPr>
              <a:spcBef>
                <a:spcPct val="50000"/>
              </a:spcBef>
            </a:pPr>
            <a:r>
              <a:rPr lang="fr-FR" dirty="0">
                <a:solidFill>
                  <a:schemeClr val="bg2"/>
                </a:solidFill>
              </a:rPr>
              <a:t>	Diaporama réalisé par l’équipe </a:t>
            </a:r>
            <a:r>
              <a:rPr lang="fr-FR" dirty="0" smtClean="0">
                <a:solidFill>
                  <a:schemeClr val="bg2"/>
                </a:solidFill>
              </a:rPr>
              <a:t>de </a:t>
            </a:r>
            <a:r>
              <a:rPr lang="fr-FR" dirty="0">
                <a:solidFill>
                  <a:schemeClr val="bg2"/>
                </a:solidFill>
              </a:rPr>
              <a:t/>
            </a:r>
            <a:br>
              <a:rPr lang="fr-FR" dirty="0">
                <a:solidFill>
                  <a:schemeClr val="bg2"/>
                </a:solidFill>
              </a:rPr>
            </a:br>
            <a:r>
              <a:rPr lang="fr-FR" dirty="0">
                <a:solidFill>
                  <a:schemeClr val="bg2"/>
                </a:solidFill>
              </a:rPr>
              <a:t>		       </a:t>
            </a:r>
            <a:endParaRPr lang="fr-FR" b="1" dirty="0">
              <a:solidFill>
                <a:schemeClr val="bg2"/>
              </a:solidFill>
            </a:endParaRPr>
          </a:p>
        </p:txBody>
      </p:sp>
      <p:pic>
        <p:nvPicPr>
          <p:cNvPr id="2052" name="Picture 7" descr="C:\Users\MDRGF\Desktop\LOGO\generations_futures.jpg"/>
          <p:cNvPicPr>
            <a:picLocks noChangeAspect="1" noChangeArrowheads="1"/>
          </p:cNvPicPr>
          <p:nvPr/>
        </p:nvPicPr>
        <p:blipFill>
          <a:blip r:embed="rId2" cstate="print"/>
          <a:srcRect/>
          <a:stretch>
            <a:fillRect/>
          </a:stretch>
        </p:blipFill>
        <p:spPr bwMode="auto">
          <a:xfrm>
            <a:off x="5580063" y="5229225"/>
            <a:ext cx="2670175" cy="647700"/>
          </a:xfrm>
          <a:prstGeom prst="rect">
            <a:avLst/>
          </a:prstGeom>
          <a:noFill/>
          <a:ln w="9525">
            <a:noFill/>
            <a:miter lim="800000"/>
            <a:headEnd/>
            <a:tailEnd/>
          </a:ln>
        </p:spPr>
      </p:pic>
      <p:pic>
        <p:nvPicPr>
          <p:cNvPr id="6" name="Image 5" descr="Logo français (2).jpg"/>
          <p:cNvPicPr>
            <a:picLocks noChangeAspect="1"/>
          </p:cNvPicPr>
          <p:nvPr/>
        </p:nvPicPr>
        <p:blipFill>
          <a:blip r:embed="rId3" cstate="print"/>
          <a:stretch>
            <a:fillRect/>
          </a:stretch>
        </p:blipFill>
        <p:spPr>
          <a:xfrm>
            <a:off x="3707904" y="2132856"/>
            <a:ext cx="1803578" cy="170939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fr-FR" dirty="0" smtClean="0"/>
              <a:t>SOMMAIRE</a:t>
            </a:r>
          </a:p>
        </p:txBody>
      </p:sp>
      <p:sp>
        <p:nvSpPr>
          <p:cNvPr id="3075" name="Rectangle 3"/>
          <p:cNvSpPr>
            <a:spLocks noGrp="1" noChangeArrowheads="1"/>
          </p:cNvSpPr>
          <p:nvPr>
            <p:ph type="body" idx="1"/>
          </p:nvPr>
        </p:nvSpPr>
        <p:spPr/>
        <p:txBody>
          <a:bodyPr/>
          <a:lstStyle/>
          <a:p>
            <a:pPr eaLnBrk="1" hangingPunct="1">
              <a:buFontTx/>
              <a:buNone/>
            </a:pPr>
            <a:endParaRPr lang="fr-FR" sz="2800" dirty="0" smtClean="0"/>
          </a:p>
          <a:p>
            <a:pPr eaLnBrk="1" hangingPunct="1">
              <a:buFontTx/>
              <a:buNone/>
            </a:pPr>
            <a:r>
              <a:rPr lang="fr-FR" sz="2800" dirty="0" smtClean="0"/>
              <a:t>1/ Qu’est ce qu’un pesticide ?</a:t>
            </a:r>
          </a:p>
          <a:p>
            <a:pPr eaLnBrk="1" hangingPunct="1">
              <a:buFontTx/>
              <a:buNone/>
            </a:pPr>
            <a:r>
              <a:rPr lang="fr-FR" sz="2800" dirty="0" smtClean="0"/>
              <a:t>2/ Utilisation des pesticides </a:t>
            </a:r>
          </a:p>
          <a:p>
            <a:pPr eaLnBrk="1" hangingPunct="1">
              <a:buFontTx/>
              <a:buNone/>
            </a:pPr>
            <a:r>
              <a:rPr lang="fr-FR" sz="2800" dirty="0" smtClean="0"/>
              <a:t>3/ Impact des pesticides sur le sol</a:t>
            </a:r>
          </a:p>
          <a:p>
            <a:pPr eaLnBrk="1" hangingPunct="1">
              <a:buFontTx/>
              <a:buNone/>
            </a:pPr>
            <a:r>
              <a:rPr lang="fr-FR" sz="2800" dirty="0" smtClean="0"/>
              <a:t>4/ </a:t>
            </a:r>
            <a:r>
              <a:rPr lang="fr-FR" sz="2800" dirty="0" smtClean="0"/>
              <a:t>Impact </a:t>
            </a:r>
            <a:r>
              <a:rPr lang="fr-FR" sz="2800" dirty="0" smtClean="0"/>
              <a:t>des pesticides sur l’eau, la pluie et les brouillards</a:t>
            </a:r>
          </a:p>
          <a:p>
            <a:pPr eaLnBrk="1" hangingPunct="1">
              <a:buFontTx/>
              <a:buNone/>
            </a:pPr>
            <a:r>
              <a:rPr lang="fr-FR" sz="2800" dirty="0" smtClean="0"/>
              <a:t>5/ </a:t>
            </a:r>
            <a:r>
              <a:rPr lang="fr-FR" sz="2800" dirty="0" smtClean="0"/>
              <a:t>Impact </a:t>
            </a:r>
            <a:r>
              <a:rPr lang="fr-FR" sz="2800" dirty="0" smtClean="0"/>
              <a:t>des pesticides sur la faune</a:t>
            </a:r>
          </a:p>
          <a:p>
            <a:pPr eaLnBrk="1" hangingPunct="1">
              <a:buFontTx/>
              <a:buNone/>
            </a:pPr>
            <a:endParaRPr lang="fr-FR"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fr-FR" dirty="0" smtClean="0"/>
              <a:t>Qu’est qu’un pesticide ?</a:t>
            </a:r>
          </a:p>
        </p:txBody>
      </p:sp>
      <p:sp>
        <p:nvSpPr>
          <p:cNvPr id="4099" name="Rectangle 3"/>
          <p:cNvSpPr>
            <a:spLocks noGrp="1" noChangeArrowheads="1"/>
          </p:cNvSpPr>
          <p:nvPr>
            <p:ph type="body" idx="1"/>
          </p:nvPr>
        </p:nvSpPr>
        <p:spPr>
          <a:xfrm>
            <a:off x="179388" y="1412875"/>
            <a:ext cx="8229600" cy="4741863"/>
          </a:xfrm>
        </p:spPr>
        <p:txBody>
          <a:bodyPr/>
          <a:lstStyle/>
          <a:p>
            <a:pPr eaLnBrk="1" hangingPunct="1">
              <a:lnSpc>
                <a:spcPct val="90000"/>
              </a:lnSpc>
            </a:pPr>
            <a:r>
              <a:rPr lang="fr-FR" sz="2000" dirty="0" smtClean="0"/>
              <a:t>Etymologie : </a:t>
            </a:r>
            <a:r>
              <a:rPr lang="bg-BG" sz="2000" dirty="0" smtClean="0"/>
              <a:t>pesticides sont des substances dont la terminaison du nom en « cide » indique qu’ils ont pour fonction de </a:t>
            </a:r>
            <a:r>
              <a:rPr lang="bg-BG" sz="2400" b="1" dirty="0" smtClean="0">
                <a:solidFill>
                  <a:schemeClr val="folHlink"/>
                </a:solidFill>
              </a:rPr>
              <a:t>tuer</a:t>
            </a:r>
            <a:r>
              <a:rPr lang="bg-BG" sz="2000" dirty="0" smtClean="0"/>
              <a:t> des êtres vivants.</a:t>
            </a:r>
            <a:r>
              <a:rPr lang="fr-FR" sz="2000" dirty="0" smtClean="0"/>
              <a:t> </a:t>
            </a:r>
          </a:p>
          <a:p>
            <a:pPr eaLnBrk="1" hangingPunct="1">
              <a:lnSpc>
                <a:spcPct val="90000"/>
              </a:lnSpc>
            </a:pPr>
            <a:endParaRPr lang="fr-FR" sz="2000" dirty="0" smtClean="0"/>
          </a:p>
          <a:p>
            <a:pPr eaLnBrk="1" hangingPunct="1">
              <a:lnSpc>
                <a:spcPct val="90000"/>
              </a:lnSpc>
            </a:pPr>
            <a:r>
              <a:rPr lang="fr-FR" sz="2000" dirty="0" smtClean="0"/>
              <a:t>Un pesticide à pour vocation d’</a:t>
            </a:r>
            <a:r>
              <a:rPr lang="fr-FR" sz="2400" b="1" dirty="0" smtClean="0">
                <a:solidFill>
                  <a:schemeClr val="folHlink"/>
                </a:solidFill>
              </a:rPr>
              <a:t>éliminer</a:t>
            </a:r>
            <a:r>
              <a:rPr lang="fr-FR" sz="2000" dirty="0" smtClean="0"/>
              <a:t> ce qu’on appelle les « ravageurs ». Ce sont des plantes, des insectes ou des champignons qui peuvent défavoriser la pousse et la santé de certaines plantes.</a:t>
            </a:r>
          </a:p>
          <a:p>
            <a:pPr eaLnBrk="1" hangingPunct="1">
              <a:lnSpc>
                <a:spcPct val="90000"/>
              </a:lnSpc>
            </a:pPr>
            <a:endParaRPr lang="fr-FR" sz="2000" dirty="0" smtClean="0"/>
          </a:p>
          <a:p>
            <a:pPr eaLnBrk="1" hangingPunct="1">
              <a:lnSpc>
                <a:spcPct val="90000"/>
              </a:lnSpc>
            </a:pPr>
            <a:r>
              <a:rPr lang="fr-FR" sz="2000" dirty="0" smtClean="0"/>
              <a:t>Différentes catégories de pesticides : </a:t>
            </a:r>
          </a:p>
          <a:p>
            <a:pPr lvl="1" eaLnBrk="1" hangingPunct="1">
              <a:lnSpc>
                <a:spcPct val="90000"/>
              </a:lnSpc>
              <a:buFontTx/>
              <a:buChar char="•"/>
            </a:pPr>
            <a:r>
              <a:rPr lang="fr-FR" sz="2000" dirty="0" smtClean="0">
                <a:solidFill>
                  <a:schemeClr val="folHlink"/>
                </a:solidFill>
              </a:rPr>
              <a:t>Les insecticides :</a:t>
            </a:r>
            <a:r>
              <a:rPr lang="fr-FR" sz="2000" dirty="0" smtClean="0"/>
              <a:t> ayant pour objectif l’élimination des insectes</a:t>
            </a:r>
          </a:p>
          <a:p>
            <a:pPr lvl="1" eaLnBrk="1" hangingPunct="1">
              <a:lnSpc>
                <a:spcPct val="90000"/>
              </a:lnSpc>
              <a:buFontTx/>
              <a:buChar char="•"/>
            </a:pPr>
            <a:r>
              <a:rPr lang="fr-FR" sz="2000" dirty="0" smtClean="0">
                <a:solidFill>
                  <a:schemeClr val="folHlink"/>
                </a:solidFill>
              </a:rPr>
              <a:t>Les fongicides :</a:t>
            </a:r>
            <a:r>
              <a:rPr lang="fr-FR" sz="2000" dirty="0" smtClean="0"/>
              <a:t> qui éradiquent les champignons</a:t>
            </a:r>
          </a:p>
          <a:p>
            <a:pPr lvl="1" eaLnBrk="1" hangingPunct="1">
              <a:lnSpc>
                <a:spcPct val="90000"/>
              </a:lnSpc>
              <a:buFontTx/>
              <a:buChar char="•"/>
            </a:pPr>
            <a:r>
              <a:rPr lang="fr-FR" sz="2000" dirty="0" smtClean="0">
                <a:solidFill>
                  <a:schemeClr val="folHlink"/>
                </a:solidFill>
              </a:rPr>
              <a:t>Les herbicides :</a:t>
            </a:r>
            <a:r>
              <a:rPr lang="fr-FR" sz="2000" dirty="0" smtClean="0"/>
              <a:t> qui détruisent les  « mauvaises herbes »</a:t>
            </a:r>
          </a:p>
          <a:p>
            <a:pPr lvl="1" eaLnBrk="1" hangingPunct="1">
              <a:lnSpc>
                <a:spcPct val="90000"/>
              </a:lnSpc>
              <a:buFontTx/>
              <a:buChar char="•"/>
            </a:pPr>
            <a:r>
              <a:rPr lang="fr-FR" sz="2000" dirty="0" smtClean="0"/>
              <a:t>Autres pesticides : Taupicides, parasiticides, </a:t>
            </a:r>
            <a:r>
              <a:rPr lang="fr-FR" sz="2000" dirty="0" smtClean="0"/>
              <a:t>etc</a:t>
            </a:r>
            <a:r>
              <a:rPr lang="fr-FR" sz="20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388" y="549275"/>
            <a:ext cx="8229600" cy="1143000"/>
          </a:xfrm>
        </p:spPr>
        <p:txBody>
          <a:bodyPr/>
          <a:lstStyle/>
          <a:p>
            <a:pPr eaLnBrk="1" hangingPunct="1"/>
            <a:r>
              <a:rPr lang="fr-FR" sz="3200" dirty="0" smtClean="0"/>
              <a:t>Utilisation des pesticides</a:t>
            </a:r>
          </a:p>
        </p:txBody>
      </p:sp>
      <p:sp>
        <p:nvSpPr>
          <p:cNvPr id="5123" name="Rectangle 3"/>
          <p:cNvSpPr>
            <a:spLocks noGrp="1" noChangeArrowheads="1"/>
          </p:cNvSpPr>
          <p:nvPr>
            <p:ph type="body" idx="1"/>
          </p:nvPr>
        </p:nvSpPr>
        <p:spPr>
          <a:xfrm>
            <a:off x="0" y="1628775"/>
            <a:ext cx="8229600" cy="4525963"/>
          </a:xfrm>
        </p:spPr>
        <p:txBody>
          <a:bodyPr/>
          <a:lstStyle/>
          <a:p>
            <a:pPr eaLnBrk="1" hangingPunct="1"/>
            <a:r>
              <a:rPr lang="fr-FR" sz="2000" dirty="0" smtClean="0"/>
              <a:t>Environ </a:t>
            </a:r>
            <a:r>
              <a:rPr lang="fr-FR" sz="2000" dirty="0" smtClean="0"/>
              <a:t>90 à 94% sont destinés à l’agriculture, le reste se partage équitablement entre les usages amateurs et les usages collectifs (voirie, SNCF…).</a:t>
            </a:r>
          </a:p>
          <a:p>
            <a:pPr eaLnBrk="1" hangingPunct="1">
              <a:buNone/>
            </a:pPr>
            <a:endParaRPr lang="fr-FR" sz="2000" dirty="0" smtClean="0"/>
          </a:p>
          <a:p>
            <a:pPr eaLnBrk="1" hangingPunct="1"/>
            <a:r>
              <a:rPr lang="fr-FR" sz="2000" dirty="0" smtClean="0"/>
              <a:t>Ménage </a:t>
            </a:r>
            <a:r>
              <a:rPr lang="fr-FR" sz="2000" dirty="0" smtClean="0"/>
              <a:t>: entretien des jardins et éliminations des nuisibles (souris, insectes, cafards, blattes, </a:t>
            </a:r>
            <a:r>
              <a:rPr lang="fr-FR" sz="2000" dirty="0" smtClean="0"/>
              <a:t>etc.)</a:t>
            </a:r>
          </a:p>
          <a:p>
            <a:pPr eaLnBrk="1" hangingPunct="1">
              <a:buNone/>
            </a:pPr>
            <a:endParaRPr lang="fr-FR" sz="2000" dirty="0" smtClean="0"/>
          </a:p>
          <a:p>
            <a:pPr eaLnBrk="1" hangingPunct="1"/>
            <a:r>
              <a:rPr lang="fr-FR" sz="2000" dirty="0" smtClean="0"/>
              <a:t>Espaces publics: parcs et jardins publics, cimetières, terrains de sport : golfs, des parcours sportifs, hippodromes, tennis, stades…</a:t>
            </a:r>
            <a:endParaRPr lang="fr-FR" sz="2000" dirty="0" smtClean="0"/>
          </a:p>
          <a:p>
            <a:pPr eaLnBrk="1" hangingPunct="1"/>
            <a:endParaRPr lang="fr-FR" sz="2000" dirty="0" smtClean="0"/>
          </a:p>
          <a:p>
            <a:pPr eaLnBrk="1" hangingPunct="1">
              <a:buFontTx/>
              <a:buNone/>
            </a:pPr>
            <a:r>
              <a:rPr lang="fr-FR" sz="2000" b="1" dirty="0" smtClean="0">
                <a:solidFill>
                  <a:schemeClr val="folHlink"/>
                </a:solidFill>
              </a:rPr>
              <a:t>CONSEQUENCES : L</a:t>
            </a:r>
            <a:r>
              <a:rPr lang="bg-BG" sz="2000" b="1" dirty="0" smtClean="0">
                <a:solidFill>
                  <a:schemeClr val="folHlink"/>
                </a:solidFill>
              </a:rPr>
              <a:t>ors de la pulvérisation </a:t>
            </a:r>
            <a:r>
              <a:rPr lang="bg-BG" sz="2400" b="1" dirty="0" smtClean="0">
                <a:solidFill>
                  <a:srgbClr val="FF6600"/>
                </a:solidFill>
              </a:rPr>
              <a:t>25</a:t>
            </a:r>
            <a:r>
              <a:rPr lang="bg-BG" sz="2000" b="1" dirty="0" smtClean="0">
                <a:solidFill>
                  <a:srgbClr val="FF6600"/>
                </a:solidFill>
              </a:rPr>
              <a:t> </a:t>
            </a:r>
            <a:r>
              <a:rPr lang="bg-BG" sz="2000" b="1" dirty="0" smtClean="0">
                <a:solidFill>
                  <a:schemeClr val="folHlink"/>
                </a:solidFill>
              </a:rPr>
              <a:t>à </a:t>
            </a:r>
            <a:r>
              <a:rPr lang="bg-BG" sz="2400" b="1" dirty="0" smtClean="0">
                <a:solidFill>
                  <a:srgbClr val="FF6600"/>
                </a:solidFill>
              </a:rPr>
              <a:t>75 %</a:t>
            </a:r>
            <a:r>
              <a:rPr lang="bg-BG" sz="2000" b="1" dirty="0" smtClean="0">
                <a:solidFill>
                  <a:schemeClr val="folHlink"/>
                </a:solidFill>
              </a:rPr>
              <a:t> des quantités de pesticides appliquées partent dans l’atmosphère</a:t>
            </a:r>
            <a:r>
              <a:rPr lang="fr-FR" sz="2000" b="1" dirty="0" smtClean="0">
                <a:solidFill>
                  <a:schemeClr val="folHlink"/>
                </a:solidFill>
              </a:rPr>
              <a:t>.</a:t>
            </a:r>
            <a:r>
              <a:rPr lang="fr-FR" sz="2800" b="1" dirty="0" smtClean="0"/>
              <a:t> </a:t>
            </a:r>
            <a:endParaRPr lang="fr-FR" sz="2000" dirty="0" smtClean="0"/>
          </a:p>
          <a:p>
            <a:pPr eaLnBrk="1" hangingPunct="1"/>
            <a:endParaRPr lang="fr-FR"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3850" y="476250"/>
            <a:ext cx="8229600" cy="1143000"/>
          </a:xfrm>
        </p:spPr>
        <p:txBody>
          <a:bodyPr/>
          <a:lstStyle/>
          <a:p>
            <a:pPr eaLnBrk="1" hangingPunct="1"/>
            <a:r>
              <a:rPr lang="fr-FR" sz="3200" dirty="0" smtClean="0"/>
              <a:t>Impact des </a:t>
            </a:r>
            <a:br>
              <a:rPr lang="fr-FR" sz="3200" dirty="0" smtClean="0"/>
            </a:br>
            <a:r>
              <a:rPr lang="fr-FR" sz="3200" dirty="0" smtClean="0"/>
              <a:t>pesticides sur le sol</a:t>
            </a:r>
          </a:p>
        </p:txBody>
      </p:sp>
      <p:sp>
        <p:nvSpPr>
          <p:cNvPr id="6147" name="Rectangle 3"/>
          <p:cNvSpPr>
            <a:spLocks noGrp="1" noChangeArrowheads="1"/>
          </p:cNvSpPr>
          <p:nvPr>
            <p:ph type="body" idx="1"/>
          </p:nvPr>
        </p:nvSpPr>
        <p:spPr>
          <a:xfrm>
            <a:off x="250825" y="2332038"/>
            <a:ext cx="8507413" cy="4525962"/>
          </a:xfrm>
        </p:spPr>
        <p:txBody>
          <a:bodyPr/>
          <a:lstStyle/>
          <a:p>
            <a:r>
              <a:rPr lang="fr-FR" sz="2000" b="1" dirty="0" smtClean="0">
                <a:solidFill>
                  <a:srgbClr val="92D050"/>
                </a:solidFill>
              </a:rPr>
              <a:t>Empoisonnement</a:t>
            </a:r>
            <a:r>
              <a:rPr lang="fr-FR" sz="2000" dirty="0" smtClean="0"/>
              <a:t> des sols par accumulation. Le temps de dégradation des pesticides peut s'étendre sur plusieurs centaines d’années, variant en fonction du climat, du sol, et du type de pesticides.</a:t>
            </a:r>
          </a:p>
          <a:p>
            <a:r>
              <a:rPr lang="fr-FR" sz="2000" b="1" dirty="0" smtClean="0">
                <a:solidFill>
                  <a:srgbClr val="92D050"/>
                </a:solidFill>
              </a:rPr>
              <a:t>Appauvrissement des sols</a:t>
            </a:r>
            <a:r>
              <a:rPr lang="fr-FR" sz="2000" dirty="0" smtClean="0">
                <a:solidFill>
                  <a:srgbClr val="92D050"/>
                </a:solidFill>
              </a:rPr>
              <a:t> </a:t>
            </a:r>
            <a:r>
              <a:rPr lang="fr-FR" sz="2000" dirty="0" smtClean="0"/>
              <a:t>par la suppression </a:t>
            </a:r>
            <a:r>
              <a:rPr lang="fr-FR" sz="2000" i="1" dirty="0" smtClean="0"/>
              <a:t>des</a:t>
            </a:r>
            <a:r>
              <a:rPr lang="fr-FR" sz="2000" dirty="0" smtClean="0"/>
              <a:t> multiples acteurs de sa richesse (organismes vivants)</a:t>
            </a:r>
          </a:p>
          <a:p>
            <a:r>
              <a:rPr lang="fr-FR" sz="2000" b="1" dirty="0" smtClean="0"/>
              <a:t>Contribution à </a:t>
            </a:r>
            <a:r>
              <a:rPr lang="fr-FR" b="1" dirty="0" smtClean="0">
                <a:solidFill>
                  <a:srgbClr val="92D050"/>
                </a:solidFill>
              </a:rPr>
              <a:t>la perte des terres arables</a:t>
            </a:r>
            <a:r>
              <a:rPr lang="fr-FR" dirty="0" smtClean="0">
                <a:solidFill>
                  <a:srgbClr val="92D050"/>
                </a:solidFill>
              </a:rPr>
              <a:t> </a:t>
            </a:r>
            <a:r>
              <a:rPr lang="fr-FR" sz="2000" dirty="0" smtClean="0"/>
              <a:t>– en France, cette perte atteint jusqu’à </a:t>
            </a:r>
            <a:r>
              <a:rPr lang="fr-FR" dirty="0" smtClean="0">
                <a:solidFill>
                  <a:srgbClr val="92D050"/>
                </a:solidFill>
              </a:rPr>
              <a:t>40 tonnes par hectare </a:t>
            </a:r>
            <a:r>
              <a:rPr lang="fr-FR" sz="2000" dirty="0" smtClean="0"/>
              <a:t>chaque année.</a:t>
            </a:r>
          </a:p>
          <a:p>
            <a:pPr eaLnBrk="1" hangingPunct="1"/>
            <a:endParaRPr lang="fr-FR" sz="2000" dirty="0" smtClean="0"/>
          </a:p>
          <a:p>
            <a:pPr eaLnBrk="1" hangingPunct="1">
              <a:buFont typeface="Wingdings" pitchFamily="2" charset="2"/>
              <a:buChar char="Ø"/>
            </a:pPr>
            <a:endParaRPr lang="fr-FR" sz="2400" b="1" dirty="0" smtClean="0">
              <a:solidFill>
                <a:srgbClr val="FF6600"/>
              </a:solidFill>
            </a:endParaRPr>
          </a:p>
          <a:p>
            <a:pPr eaLnBrk="1" hangingPunct="1">
              <a:buFont typeface="Wingdings" pitchFamily="2" charset="2"/>
              <a:buChar char="Ø"/>
            </a:pPr>
            <a:endParaRPr lang="fr-FR" sz="2400" b="1" dirty="0" smtClean="0">
              <a:solidFill>
                <a:schemeClr val="folHlink"/>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fr-FR" sz="3200" dirty="0" smtClean="0"/>
              <a:t>Impact des pesticides </a:t>
            </a:r>
            <a:br>
              <a:rPr lang="fr-FR" sz="3200" dirty="0" smtClean="0"/>
            </a:br>
            <a:r>
              <a:rPr lang="fr-FR" sz="3200" dirty="0" smtClean="0"/>
              <a:t>sur l’eau, la pluie et le brouillard</a:t>
            </a:r>
          </a:p>
        </p:txBody>
      </p:sp>
      <p:sp>
        <p:nvSpPr>
          <p:cNvPr id="7171" name="Rectangle 4"/>
          <p:cNvSpPr>
            <a:spLocks noGrp="1" noChangeArrowheads="1"/>
          </p:cNvSpPr>
          <p:nvPr>
            <p:ph type="body" idx="1"/>
          </p:nvPr>
        </p:nvSpPr>
        <p:spPr>
          <a:noFill/>
        </p:spPr>
        <p:txBody>
          <a:bodyPr/>
          <a:lstStyle/>
          <a:p>
            <a:pPr eaLnBrk="1" hangingPunct="1">
              <a:lnSpc>
                <a:spcPct val="90000"/>
              </a:lnSpc>
            </a:pPr>
            <a:endParaRPr lang="fr-FR" sz="1800" dirty="0" smtClean="0"/>
          </a:p>
          <a:p>
            <a:pPr eaLnBrk="1" hangingPunct="1">
              <a:lnSpc>
                <a:spcPct val="90000"/>
              </a:lnSpc>
            </a:pPr>
            <a:r>
              <a:rPr lang="bg-BG" sz="2000" dirty="0" smtClean="0"/>
              <a:t>D’après l’Institut Français de l’environnement (IFEN) on trouve </a:t>
            </a:r>
            <a:r>
              <a:rPr lang="bg-BG" sz="2000" b="1" dirty="0" smtClean="0"/>
              <a:t>des résidus de pesticides dans </a:t>
            </a:r>
            <a:r>
              <a:rPr lang="bg-BG" sz="2000" b="1" dirty="0" smtClean="0">
                <a:solidFill>
                  <a:schemeClr val="folHlink"/>
                </a:solidFill>
              </a:rPr>
              <a:t>96%</a:t>
            </a:r>
            <a:r>
              <a:rPr lang="bg-BG" sz="2000" b="1" dirty="0" smtClean="0"/>
              <a:t> des eaux superficielles et dans </a:t>
            </a:r>
            <a:r>
              <a:rPr lang="bg-BG" sz="2000" dirty="0" smtClean="0">
                <a:solidFill>
                  <a:schemeClr val="folHlink"/>
                </a:solidFill>
              </a:rPr>
              <a:t>61%</a:t>
            </a:r>
            <a:r>
              <a:rPr lang="bg-BG" sz="2000" b="1" dirty="0" smtClean="0"/>
              <a:t> des eaux  souterraines</a:t>
            </a:r>
            <a:r>
              <a:rPr lang="bg-BG" sz="2000" dirty="0" smtClean="0"/>
              <a:t> </a:t>
            </a:r>
            <a:r>
              <a:rPr lang="fr-FR" sz="2000" dirty="0" smtClean="0"/>
              <a:t>analysées </a:t>
            </a:r>
            <a:r>
              <a:rPr lang="bg-BG" sz="2000" dirty="0" smtClean="0"/>
              <a:t>en Franc</a:t>
            </a:r>
            <a:r>
              <a:rPr lang="fr-FR" sz="2000" dirty="0" smtClean="0"/>
              <a:t>e.</a:t>
            </a:r>
          </a:p>
          <a:p>
            <a:pPr eaLnBrk="1" hangingPunct="1">
              <a:lnSpc>
                <a:spcPct val="90000"/>
              </a:lnSpc>
            </a:pPr>
            <a:endParaRPr lang="fr-FR" sz="2000" dirty="0" smtClean="0"/>
          </a:p>
          <a:p>
            <a:pPr eaLnBrk="1" hangingPunct="1">
              <a:lnSpc>
                <a:spcPct val="90000"/>
              </a:lnSpc>
            </a:pPr>
            <a:r>
              <a:rPr lang="bg-BG" sz="2000" dirty="0" smtClean="0"/>
              <a:t>Entre 1995 et 1996, l’INRA de Rennes </a:t>
            </a:r>
            <a:r>
              <a:rPr lang="fr-FR" sz="2000" dirty="0" smtClean="0"/>
              <a:t>a effectué une étude sur la teneur en pesticides dans l’eau de pluie et a démontré</a:t>
            </a:r>
            <a:r>
              <a:rPr lang="bg-BG" sz="2000" dirty="0" smtClean="0"/>
              <a:t> </a:t>
            </a:r>
            <a:r>
              <a:rPr lang="fr-FR" sz="2000" dirty="0" smtClean="0"/>
              <a:t>que </a:t>
            </a:r>
            <a:r>
              <a:rPr lang="bg-BG" sz="2000" dirty="0" smtClean="0"/>
              <a:t>presque </a:t>
            </a:r>
            <a:r>
              <a:rPr lang="bg-BG" sz="2000" b="1" dirty="0" smtClean="0">
                <a:solidFill>
                  <a:schemeClr val="folHlink"/>
                </a:solidFill>
              </a:rPr>
              <a:t>tous les échantillons contenaient des pesticides et 60% d’entre eux dépassaient les 0,1µg/l</a:t>
            </a:r>
            <a:r>
              <a:rPr lang="bg-BG" sz="2000" dirty="0" smtClean="0"/>
              <a:t>, Concentration Maximale Admissible (CMA) pour l’eau de distribution</a:t>
            </a:r>
            <a:r>
              <a:rPr lang="fr-FR" sz="2000" dirty="0" smtClean="0"/>
              <a:t>.</a:t>
            </a:r>
          </a:p>
          <a:p>
            <a:pPr eaLnBrk="1" hangingPunct="1">
              <a:lnSpc>
                <a:spcPct val="90000"/>
              </a:lnSpc>
            </a:pPr>
            <a:endParaRPr lang="fr-FR" sz="2000" dirty="0" smtClean="0"/>
          </a:p>
          <a:p>
            <a:pPr eaLnBrk="1" hangingPunct="1">
              <a:lnSpc>
                <a:spcPct val="90000"/>
              </a:lnSpc>
            </a:pPr>
            <a:r>
              <a:rPr lang="fr-FR" sz="2000" dirty="0" smtClean="0"/>
              <a:t>Le brouillard est lui aussi contaminé à des teneurs</a:t>
            </a:r>
            <a:r>
              <a:rPr lang="bg-BG" sz="2000" dirty="0" smtClean="0"/>
              <a:t> supérieures à celles des eaux de pluie : </a:t>
            </a:r>
            <a:r>
              <a:rPr lang="bg-BG" sz="2000" b="1" dirty="0" smtClean="0">
                <a:solidFill>
                  <a:schemeClr val="folHlink"/>
                </a:solidFill>
              </a:rPr>
              <a:t>jusqu’à 140µg/l, soit 140 fois la CMA de l’eau potable</a:t>
            </a:r>
            <a:r>
              <a:rPr lang="fr-FR" sz="2000" dirty="0" smtClean="0"/>
              <a:t>.</a:t>
            </a:r>
          </a:p>
          <a:p>
            <a:pPr eaLnBrk="1" hangingPunct="1">
              <a:lnSpc>
                <a:spcPct val="90000"/>
              </a:lnSpc>
            </a:pPr>
            <a:endParaRPr lang="fr-FR" sz="2000" dirty="0" smtClean="0"/>
          </a:p>
          <a:p>
            <a:pPr eaLnBrk="1" hangingPunct="1">
              <a:lnSpc>
                <a:spcPct val="90000"/>
              </a:lnSpc>
              <a:buFont typeface="Wingdings" pitchFamily="2" charset="2"/>
              <a:buChar char="Ø"/>
            </a:pPr>
            <a:endParaRPr lang="fr-FR" sz="18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fr-FR" sz="3200" dirty="0" smtClean="0"/>
              <a:t>Impact des </a:t>
            </a:r>
            <a:br>
              <a:rPr lang="fr-FR" sz="3200" dirty="0" smtClean="0"/>
            </a:br>
            <a:r>
              <a:rPr lang="fr-FR" sz="3200" dirty="0" smtClean="0"/>
              <a:t>pesticides sur la faune</a:t>
            </a:r>
          </a:p>
        </p:txBody>
      </p:sp>
      <p:sp>
        <p:nvSpPr>
          <p:cNvPr id="8195" name="Rectangle 3"/>
          <p:cNvSpPr>
            <a:spLocks noGrp="1" noChangeArrowheads="1"/>
          </p:cNvSpPr>
          <p:nvPr>
            <p:ph type="body" idx="1"/>
          </p:nvPr>
        </p:nvSpPr>
        <p:spPr/>
        <p:txBody>
          <a:bodyPr/>
          <a:lstStyle/>
          <a:p>
            <a:pPr algn="ctr" eaLnBrk="1" hangingPunct="1">
              <a:buFontTx/>
              <a:buNone/>
            </a:pPr>
            <a:r>
              <a:rPr lang="fr-FR" sz="2000" dirty="0" smtClean="0">
                <a:solidFill>
                  <a:schemeClr val="folHlink"/>
                </a:solidFill>
              </a:rPr>
              <a:t>Les pesticides ne détruisent pas uniquement que les nuisibles</a:t>
            </a:r>
          </a:p>
          <a:p>
            <a:pPr algn="ctr" eaLnBrk="1" hangingPunct="1">
              <a:buFontTx/>
              <a:buNone/>
            </a:pPr>
            <a:endParaRPr lang="fr-FR" sz="2000" dirty="0" smtClean="0">
              <a:solidFill>
                <a:schemeClr val="folHlink"/>
              </a:solidFill>
            </a:endParaRPr>
          </a:p>
          <a:p>
            <a:pPr eaLnBrk="1" hangingPunct="1">
              <a:buFontTx/>
              <a:buNone/>
            </a:pPr>
            <a:r>
              <a:rPr lang="fr-FR" sz="2000" dirty="0" smtClean="0"/>
              <a:t>CONSEQUENCES : </a:t>
            </a:r>
          </a:p>
          <a:p>
            <a:pPr eaLnBrk="1" hangingPunct="1">
              <a:buFontTx/>
              <a:buNone/>
            </a:pPr>
            <a:endParaRPr lang="fr-FR" sz="2000" dirty="0" smtClean="0"/>
          </a:p>
          <a:p>
            <a:pPr marL="1350963" lvl="3" indent="0" eaLnBrk="1" hangingPunct="1">
              <a:buFont typeface="Wingdings" pitchFamily="2" charset="2"/>
              <a:buChar char="Ø"/>
            </a:pPr>
            <a:r>
              <a:rPr lang="fr-FR" dirty="0" smtClean="0"/>
              <a:t>Baisse significative des populations d’abeilles</a:t>
            </a:r>
          </a:p>
          <a:p>
            <a:pPr marL="1350963" lvl="3" indent="0" eaLnBrk="1" hangingPunct="1">
              <a:buFont typeface="Wingdings" pitchFamily="2" charset="2"/>
              <a:buChar char="Ø"/>
            </a:pPr>
            <a:r>
              <a:rPr lang="fr-FR" dirty="0" smtClean="0"/>
              <a:t>Baisse des populations d’insectes et d’oiseaux</a:t>
            </a:r>
          </a:p>
          <a:p>
            <a:pPr marL="1350963" lvl="3" indent="0" eaLnBrk="1" hangingPunct="1">
              <a:buFont typeface="Wingdings" pitchFamily="2" charset="2"/>
              <a:buChar char="Ø"/>
            </a:pPr>
            <a:r>
              <a:rPr lang="fr-FR" dirty="0" smtClean="0"/>
              <a:t>Contribution à l’extinction de certaines espèces</a:t>
            </a:r>
          </a:p>
          <a:p>
            <a:pPr marL="1350963" lvl="3" indent="0" eaLnBrk="1" hangingPunct="1">
              <a:buFontTx/>
              <a:buNone/>
            </a:pPr>
            <a:endParaRPr lang="fr-F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fr-FR" sz="3200" dirty="0" smtClean="0"/>
              <a:t>Pesticides dans </a:t>
            </a:r>
            <a:br>
              <a:rPr lang="fr-FR" sz="3200" dirty="0" smtClean="0"/>
            </a:br>
            <a:r>
              <a:rPr lang="fr-FR" sz="3200" dirty="0" smtClean="0"/>
              <a:t>nos maisons</a:t>
            </a:r>
          </a:p>
        </p:txBody>
      </p:sp>
      <p:sp>
        <p:nvSpPr>
          <p:cNvPr id="9219" name="Rectangle 3"/>
          <p:cNvSpPr>
            <a:spLocks noGrp="1" noChangeArrowheads="1"/>
          </p:cNvSpPr>
          <p:nvPr>
            <p:ph type="body" idx="1"/>
          </p:nvPr>
        </p:nvSpPr>
        <p:spPr/>
        <p:txBody>
          <a:bodyPr/>
          <a:lstStyle/>
          <a:p>
            <a:pPr marL="0" indent="0" eaLnBrk="1" hangingPunct="1"/>
            <a:r>
              <a:rPr lang="fr-FR" sz="2000" dirty="0" smtClean="0"/>
              <a:t>Selon une enquête </a:t>
            </a:r>
            <a:r>
              <a:rPr lang="fr-FR" sz="2000" dirty="0" smtClean="0"/>
              <a:t>américaine, </a:t>
            </a:r>
            <a:r>
              <a:rPr lang="fr-FR" sz="2000" dirty="0" smtClean="0"/>
              <a:t>les maisons contiennent en moyenne </a:t>
            </a:r>
            <a:r>
              <a:rPr lang="fr-FR" sz="2400" b="1" dirty="0" smtClean="0">
                <a:solidFill>
                  <a:schemeClr val="folHlink"/>
                </a:solidFill>
              </a:rPr>
              <a:t>8 à 18 résidus de pesticides</a:t>
            </a:r>
            <a:r>
              <a:rPr lang="fr-FR" sz="2000" dirty="0" smtClean="0">
                <a:solidFill>
                  <a:schemeClr val="folHlink"/>
                </a:solidFill>
              </a:rPr>
              <a:t> !</a:t>
            </a:r>
          </a:p>
          <a:p>
            <a:pPr marL="0" indent="0" eaLnBrk="1" hangingPunct="1">
              <a:buFontTx/>
              <a:buNone/>
            </a:pPr>
            <a:endParaRPr lang="fr-FR" sz="2000" dirty="0" smtClean="0">
              <a:solidFill>
                <a:schemeClr val="folHlink"/>
              </a:solidFill>
            </a:endParaRPr>
          </a:p>
          <a:p>
            <a:pPr marL="0" indent="0" eaLnBrk="1" hangingPunct="1"/>
            <a:r>
              <a:rPr lang="fr-FR" sz="2000" dirty="0" smtClean="0"/>
              <a:t>D’après une étude Allemande, </a:t>
            </a:r>
            <a:r>
              <a:rPr lang="fr-FR" sz="2400" b="1" dirty="0" smtClean="0">
                <a:solidFill>
                  <a:schemeClr val="folHlink"/>
                </a:solidFill>
              </a:rPr>
              <a:t>80%</a:t>
            </a:r>
            <a:r>
              <a:rPr lang="fr-FR" sz="2000" dirty="0" smtClean="0"/>
              <a:t> de la poussière des maisons domestiques contient des insecticides !</a:t>
            </a:r>
          </a:p>
          <a:p>
            <a:pPr marL="0" indent="0" eaLnBrk="1" hangingPunct="1"/>
            <a:endParaRPr lang="fr-FR" sz="2000" dirty="0" smtClean="0"/>
          </a:p>
          <a:p>
            <a:pPr marL="0" indent="0" eaLnBrk="1" hangingPunct="1">
              <a:buFontTx/>
              <a:buNone/>
            </a:pPr>
            <a:r>
              <a:rPr lang="fr-FR" sz="2000" dirty="0" smtClean="0"/>
              <a:t>L’air intérieur est reconnu comme étant plus contaminé par les pesticides que l’air extérieur !</a:t>
            </a:r>
          </a:p>
          <a:p>
            <a:pPr marL="0" indent="0" eaLnBrk="1" hangingPunct="1">
              <a:buFontTx/>
              <a:buNone/>
            </a:pPr>
            <a:endParaRPr lang="fr-FR" sz="2000" dirty="0" smtClean="0"/>
          </a:p>
          <a:p>
            <a:pPr marL="0" indent="0" eaLnBrk="1" hangingPunct="1">
              <a:buFontTx/>
              <a:buNone/>
            </a:pPr>
            <a:r>
              <a:rPr lang="fr-FR" sz="1800" u="sng" dirty="0" smtClean="0"/>
              <a:t>Bon à savoir :</a:t>
            </a:r>
            <a:r>
              <a:rPr lang="fr-FR" sz="1800" dirty="0" smtClean="0"/>
              <a:t> Les chercheurs ont mis en évidence que les pesticides rentrent dans la maison principalement par la poussière et les particules de terre apportées de l’extérieur par les animaux domestiques et les personnes quand elles rentrent dans les maisons</a:t>
            </a:r>
            <a:r>
              <a:rPr lang="fr-FR" sz="2000" dirty="0" smtClean="0"/>
              <a:t>.</a:t>
            </a:r>
          </a:p>
          <a:p>
            <a:pPr marL="0" indent="0" eaLnBrk="1" hangingPunct="1"/>
            <a:endParaRPr lang="fr-FR" sz="2000" dirty="0" smtClean="0"/>
          </a:p>
          <a:p>
            <a:pPr marL="0" indent="0" eaLnBrk="1" hangingPunct="1"/>
            <a:endParaRPr lang="fr-FR" sz="2000" dirty="0" smtClean="0"/>
          </a:p>
          <a:p>
            <a:pPr marL="0" indent="0" eaLnBrk="1" hangingPunct="1"/>
            <a:endParaRPr lang="fr-FR" sz="2000" dirty="0" smtClean="0"/>
          </a:p>
          <a:p>
            <a:pPr marL="0" indent="0" eaLnBrk="1" hangingPunct="1"/>
            <a:endParaRPr lang="fr-FR" sz="2000" dirty="0" smtClean="0"/>
          </a:p>
          <a:p>
            <a:pPr marL="0" indent="0" eaLnBrk="1" hangingPunct="1">
              <a:buFontTx/>
              <a:buNone/>
            </a:pPr>
            <a:endParaRPr lang="fr-FR" sz="2000" dirty="0" smtClean="0">
              <a:solidFill>
                <a:schemeClr val="folHlin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2536" y="404664"/>
            <a:ext cx="8229600" cy="1143000"/>
          </a:xfrm>
        </p:spPr>
        <p:txBody>
          <a:bodyPr/>
          <a:lstStyle/>
          <a:p>
            <a:pPr eaLnBrk="1" hangingPunct="1"/>
            <a:r>
              <a:rPr lang="fr-FR" sz="3200" dirty="0" smtClean="0"/>
              <a:t>Pour plus </a:t>
            </a:r>
            <a:br>
              <a:rPr lang="fr-FR" sz="3200" dirty="0" smtClean="0"/>
            </a:br>
            <a:r>
              <a:rPr lang="fr-FR" sz="3200" dirty="0" smtClean="0"/>
              <a:t>d’informations</a:t>
            </a:r>
          </a:p>
        </p:txBody>
      </p:sp>
      <p:sp>
        <p:nvSpPr>
          <p:cNvPr id="10243" name="Text Box 4"/>
          <p:cNvSpPr txBox="1">
            <a:spLocks noChangeArrowheads="1"/>
          </p:cNvSpPr>
          <p:nvPr/>
        </p:nvSpPr>
        <p:spPr bwMode="auto">
          <a:xfrm>
            <a:off x="611560" y="1628800"/>
            <a:ext cx="4860032" cy="4385816"/>
          </a:xfrm>
          <a:prstGeom prst="rect">
            <a:avLst/>
          </a:prstGeom>
          <a:noFill/>
          <a:ln w="9525">
            <a:noFill/>
            <a:miter lim="800000"/>
            <a:headEnd/>
            <a:tailEnd/>
          </a:ln>
        </p:spPr>
        <p:txBody>
          <a:bodyPr wrap="square">
            <a:spAutoFit/>
          </a:bodyPr>
          <a:lstStyle/>
          <a:p>
            <a:pPr>
              <a:spcBef>
                <a:spcPct val="50000"/>
              </a:spcBef>
            </a:pPr>
            <a:r>
              <a:rPr lang="fr-FR" dirty="0" smtClean="0">
                <a:latin typeface="Trebuchet MS" pitchFamily="34" charset="0"/>
                <a:hlinkClick r:id="rId3"/>
              </a:rPr>
              <a:t>www.semaine-sans-pesticides.com</a:t>
            </a:r>
          </a:p>
          <a:p>
            <a:pPr>
              <a:spcBef>
                <a:spcPct val="50000"/>
              </a:spcBef>
            </a:pPr>
            <a:r>
              <a:rPr lang="fr-FR" dirty="0" smtClean="0">
                <a:latin typeface="Trebuchet MS" pitchFamily="34" charset="0"/>
                <a:hlinkClick r:id="rId3"/>
              </a:rPr>
              <a:t>www.generations-futures.com</a:t>
            </a:r>
            <a:r>
              <a:rPr lang="fr-FR" dirty="0" smtClean="0">
                <a:latin typeface="Trebuchet MS" pitchFamily="34" charset="0"/>
              </a:rPr>
              <a:t> </a:t>
            </a:r>
            <a:endParaRPr lang="fr-FR" dirty="0">
              <a:latin typeface="Trebuchet MS" pitchFamily="34" charset="0"/>
            </a:endParaRPr>
          </a:p>
          <a:p>
            <a:pPr>
              <a:spcBef>
                <a:spcPct val="50000"/>
              </a:spcBef>
            </a:pPr>
            <a:endParaRPr lang="fr-FR" dirty="0">
              <a:latin typeface="Trebuchet MS" pitchFamily="34" charset="0"/>
            </a:endParaRPr>
          </a:p>
          <a:p>
            <a:pPr>
              <a:spcBef>
                <a:spcPct val="50000"/>
              </a:spcBef>
            </a:pPr>
            <a:r>
              <a:rPr lang="fr-FR" dirty="0">
                <a:latin typeface="Trebuchet MS" pitchFamily="34" charset="0"/>
              </a:rPr>
              <a:t>Contact : </a:t>
            </a:r>
          </a:p>
          <a:p>
            <a:pPr>
              <a:spcBef>
                <a:spcPct val="50000"/>
              </a:spcBef>
            </a:pPr>
            <a:r>
              <a:rPr lang="fr-FR" dirty="0" smtClean="0">
                <a:latin typeface="Trebuchet MS" pitchFamily="34" charset="0"/>
                <a:hlinkClick r:id="rId4"/>
              </a:rPr>
              <a:t>contact@semaine-sans-pesticides.fr</a:t>
            </a:r>
            <a:r>
              <a:rPr lang="fr-FR" dirty="0" smtClean="0">
                <a:latin typeface="Trebuchet MS" pitchFamily="34" charset="0"/>
              </a:rPr>
              <a:t> </a:t>
            </a:r>
            <a:endParaRPr lang="fr-FR" dirty="0">
              <a:latin typeface="Trebuchet MS" pitchFamily="34" charset="0"/>
            </a:endParaRPr>
          </a:p>
          <a:p>
            <a:pPr>
              <a:spcBef>
                <a:spcPct val="50000"/>
              </a:spcBef>
            </a:pPr>
            <a:endParaRPr lang="fr-FR" dirty="0">
              <a:latin typeface="Trebuchet MS" pitchFamily="34" charset="0"/>
            </a:endParaRPr>
          </a:p>
          <a:p>
            <a:pPr>
              <a:spcBef>
                <a:spcPct val="50000"/>
              </a:spcBef>
            </a:pPr>
            <a:r>
              <a:rPr lang="fr-FR" dirty="0">
                <a:latin typeface="Trebuchet MS" pitchFamily="34" charset="0"/>
              </a:rPr>
              <a:t>Tel/fax : 01 45 79 07 59</a:t>
            </a:r>
          </a:p>
          <a:p>
            <a:pPr>
              <a:spcBef>
                <a:spcPct val="50000"/>
              </a:spcBef>
            </a:pPr>
            <a:endParaRPr lang="fr-FR" dirty="0">
              <a:latin typeface="Trebuchet MS" pitchFamily="34" charset="0"/>
            </a:endParaRPr>
          </a:p>
          <a:p>
            <a:pPr>
              <a:spcBef>
                <a:spcPct val="50000"/>
              </a:spcBef>
            </a:pPr>
            <a:r>
              <a:rPr lang="fr-FR" dirty="0">
                <a:latin typeface="Trebuchet MS" pitchFamily="34" charset="0"/>
                <a:hlinkClick r:id="rId5"/>
              </a:rPr>
              <a:t>www.semaine-sans-pesticides.fr</a:t>
            </a:r>
            <a:endParaRPr lang="fr-FR" dirty="0">
              <a:latin typeface="Trebuchet MS" pitchFamily="34" charset="0"/>
            </a:endParaRPr>
          </a:p>
          <a:p>
            <a:pPr>
              <a:spcBef>
                <a:spcPct val="50000"/>
              </a:spcBef>
            </a:pPr>
            <a:r>
              <a:rPr lang="fr-FR" dirty="0" smtClean="0">
                <a:hlinkClick r:id="rId6"/>
              </a:rPr>
              <a:t>http://www.generations-futures.fr/sinformer/pesticides/</a:t>
            </a:r>
            <a:r>
              <a:rPr lang="fr-FR" dirty="0" smtClean="0"/>
              <a:t> </a:t>
            </a:r>
            <a:endParaRPr lang="fr-FR" dirty="0"/>
          </a:p>
        </p:txBody>
      </p:sp>
      <p:pic>
        <p:nvPicPr>
          <p:cNvPr id="10245" name="Picture 6" descr="C:\Users\MDRGF\Desktop\LOGO\generations_futures.jpg"/>
          <p:cNvPicPr>
            <a:picLocks noChangeAspect="1" noChangeArrowheads="1"/>
          </p:cNvPicPr>
          <p:nvPr/>
        </p:nvPicPr>
        <p:blipFill>
          <a:blip r:embed="rId7" cstate="print"/>
          <a:srcRect/>
          <a:stretch>
            <a:fillRect/>
          </a:stretch>
        </p:blipFill>
        <p:spPr bwMode="auto">
          <a:xfrm>
            <a:off x="5580063" y="5373688"/>
            <a:ext cx="2832100" cy="68738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1_Modèle par défaut">
  <a:themeElements>
    <a:clrScheme name="1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Modèle par défaut">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727</TotalTime>
  <Words>405</Words>
  <Application>Microsoft Office PowerPoint</Application>
  <PresentationFormat>Affichage à l'écran (4:3)</PresentationFormat>
  <Paragraphs>70</Paragraphs>
  <Slides>9</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Trebuchet MS</vt:lpstr>
      <vt:lpstr>Calibri</vt:lpstr>
      <vt:lpstr>Wingdings</vt:lpstr>
      <vt:lpstr>1_Modèle par défaut</vt:lpstr>
      <vt:lpstr>9ème édition      L’impact des pesticides sur l’environnement</vt:lpstr>
      <vt:lpstr>SOMMAIRE</vt:lpstr>
      <vt:lpstr>Qu’est qu’un pesticide ?</vt:lpstr>
      <vt:lpstr>Utilisation des pesticides</vt:lpstr>
      <vt:lpstr>Impact des  pesticides sur le sol</vt:lpstr>
      <vt:lpstr>Impact des pesticides  sur l’eau, la pluie et le brouillard</vt:lpstr>
      <vt:lpstr>Impact des  pesticides sur la faune</vt:lpstr>
      <vt:lpstr>Pesticides dans  nos maisons</vt:lpstr>
      <vt:lpstr>Pour plus  d’informations</vt:lpstr>
    </vt:vector>
  </TitlesOfParts>
  <Company>MDRGF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Nicolas</dc:creator>
  <cp:lastModifiedBy>Generations futures</cp:lastModifiedBy>
  <cp:revision>16</cp:revision>
  <dcterms:created xsi:type="dcterms:W3CDTF">2010-02-09T16:11:28Z</dcterms:created>
  <dcterms:modified xsi:type="dcterms:W3CDTF">2014-02-18T15:31:52Z</dcterms:modified>
</cp:coreProperties>
</file>