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7" r:id="rId3"/>
    <p:sldId id="269" r:id="rId4"/>
    <p:sldId id="270" r:id="rId5"/>
    <p:sldId id="273" r:id="rId6"/>
    <p:sldId id="272" r:id="rId7"/>
    <p:sldId id="257" r:id="rId8"/>
    <p:sldId id="258" r:id="rId9"/>
    <p:sldId id="259" r:id="rId10"/>
    <p:sldId id="275" r:id="rId11"/>
    <p:sldId id="276" r:id="rId12"/>
    <p:sldId id="277" r:id="rId13"/>
    <p:sldId id="260" r:id="rId14"/>
    <p:sldId id="278" r:id="rId15"/>
    <p:sldId id="279" r:id="rId16"/>
    <p:sldId id="280" r:id="rId17"/>
    <p:sldId id="281" r:id="rId18"/>
    <p:sldId id="282" r:id="rId19"/>
    <p:sldId id="261" r:id="rId20"/>
    <p:sldId id="283" r:id="rId21"/>
    <p:sldId id="284" r:id="rId22"/>
    <p:sldId id="285" r:id="rId23"/>
    <p:sldId id="286" r:id="rId24"/>
    <p:sldId id="289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333333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057F-BCDC-479C-B513-CFC13AC268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B61B-96D6-457B-9444-A5ADD8F361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5563" y="260350"/>
            <a:ext cx="2074862" cy="58943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073775" cy="5894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7017-3FBE-4AA3-B7A3-1B2CA914EC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441825" y="1628775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441825" y="3967163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CF01-A494-4EF3-B24B-15EB6F4FB2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0E81-EA61-4051-AC5F-D6A3E49118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D78B1-D2C4-42E8-9716-9AFB787770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41825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896D-9C8E-41C6-B59D-7688655CF9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0F33D-720D-48A2-9297-E16D0119C1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2F447-2E48-4A13-8217-AF1F6CDB67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D82E-FD11-494D-9650-CAE334DAE8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349B-5896-4296-ACAB-9A58573EA0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32B5-A227-455B-954D-BD27794755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523875" y="0"/>
            <a:ext cx="9667875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F8BEB2-3420-4E39-B36A-BF66349914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2" name="Picture 10" descr="C:\Users\MDRGF\Desktop\LOGO\generations_futures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541338" y="6092825"/>
            <a:ext cx="16081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aine-sans-pesticides.com/" TargetMode="External"/><Relationship Id="rId2" Type="http://schemas.openxmlformats.org/officeDocument/2006/relationships/hyperlink" Target="http://www.generations-futur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hyperlink" Target="mailto:contact@semaine-sans-pesticides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684213" y="549275"/>
            <a:ext cx="77724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 dirty="0" smtClean="0">
                <a:solidFill>
                  <a:schemeClr val="bg2"/>
                </a:solidFill>
                <a:latin typeface="Trebuchet MS" pitchFamily="34" charset="0"/>
              </a:rPr>
              <a:t>9ème </a:t>
            </a:r>
            <a:r>
              <a:rPr lang="fr-FR" sz="4400" dirty="0">
                <a:solidFill>
                  <a:schemeClr val="bg2"/>
                </a:solidFill>
                <a:latin typeface="Trebuchet MS" pitchFamily="34" charset="0"/>
              </a:rPr>
              <a:t>édition </a:t>
            </a:r>
          </a:p>
          <a:p>
            <a:pPr algn="ctr"/>
            <a:r>
              <a:rPr lang="fr-FR" sz="4400" dirty="0">
                <a:solidFill>
                  <a:schemeClr val="bg2"/>
                </a:solidFill>
                <a:latin typeface="Trebuchet MS" pitchFamily="34" charset="0"/>
              </a:rPr>
              <a:t> </a:t>
            </a:r>
            <a:br>
              <a:rPr lang="fr-FR" sz="4400" dirty="0">
                <a:solidFill>
                  <a:schemeClr val="bg2"/>
                </a:solidFill>
                <a:latin typeface="Trebuchet MS" pitchFamily="34" charset="0"/>
              </a:rPr>
            </a:br>
            <a:r>
              <a:rPr lang="fr-FR" sz="3600" dirty="0">
                <a:solidFill>
                  <a:schemeClr val="bg2"/>
                </a:solidFill>
                <a:latin typeface="Trebuchet MS" pitchFamily="34" charset="0"/>
              </a:rPr>
              <a:t/>
            </a:r>
            <a:br>
              <a:rPr lang="fr-FR" sz="3600" dirty="0">
                <a:solidFill>
                  <a:schemeClr val="bg2"/>
                </a:solidFill>
                <a:latin typeface="Trebuchet MS" pitchFamily="34" charset="0"/>
              </a:rPr>
            </a:br>
            <a:endParaRPr lang="fr-FR" sz="3600" dirty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endParaRPr lang="fr-FR" sz="3600" dirty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fr-FR" sz="3200" dirty="0">
                <a:solidFill>
                  <a:srgbClr val="669900"/>
                </a:solidFill>
                <a:latin typeface="Trebuchet MS" pitchFamily="34" charset="0"/>
              </a:rPr>
              <a:t>Les alternatives aux pesticides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042988" y="5013325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bg2"/>
                </a:solidFill>
              </a:rPr>
              <a:t>	Diaporama réalisé par l’équipe </a:t>
            </a:r>
            <a:r>
              <a:rPr lang="fr-FR" dirty="0" smtClean="0">
                <a:solidFill>
                  <a:schemeClr val="bg2"/>
                </a:solidFill>
              </a:rPr>
              <a:t>de </a:t>
            </a:r>
            <a:r>
              <a:rPr lang="fr-FR" dirty="0">
                <a:solidFill>
                  <a:schemeClr val="bg2"/>
                </a:solidFill>
              </a:rPr>
              <a:t/>
            </a:r>
            <a:br>
              <a:rPr lang="fr-FR" dirty="0">
                <a:solidFill>
                  <a:schemeClr val="bg2"/>
                </a:solidFill>
              </a:rPr>
            </a:br>
            <a:r>
              <a:rPr lang="fr-FR" dirty="0">
                <a:solidFill>
                  <a:schemeClr val="bg2"/>
                </a:solidFill>
              </a:rPr>
              <a:t>		</a:t>
            </a:r>
            <a:endParaRPr lang="fr-FR" b="1" dirty="0">
              <a:solidFill>
                <a:schemeClr val="bg2"/>
              </a:solidFill>
            </a:endParaRPr>
          </a:p>
        </p:txBody>
      </p:sp>
      <p:pic>
        <p:nvPicPr>
          <p:cNvPr id="2052" name="Picture 8" descr="C:\Users\MDRGF\Desktop\LOGO\generations_fu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5084763"/>
            <a:ext cx="28797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françai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916832"/>
            <a:ext cx="2231516" cy="21149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Comment remplacer</a:t>
            </a:r>
            <a:br>
              <a:rPr lang="fr-FR" sz="3200" smtClean="0"/>
            </a:br>
            <a:r>
              <a:rPr lang="fr-FR" sz="3200" smtClean="0"/>
              <a:t>les pesticides en milieu agricole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2400" b="1" smtClean="0">
                <a:solidFill>
                  <a:schemeClr val="folHlink"/>
                </a:solidFill>
              </a:rPr>
              <a:t>Techniques de désherbage non chimique</a:t>
            </a:r>
          </a:p>
          <a:p>
            <a:pPr algn="ctr" eaLnBrk="1" hangingPunct="1">
              <a:buFontTx/>
              <a:buNone/>
            </a:pPr>
            <a:endParaRPr lang="fr-FR" sz="2400" b="1" smtClean="0"/>
          </a:p>
          <a:p>
            <a:pPr eaLnBrk="1" hangingPunct="1"/>
            <a:r>
              <a:rPr lang="fr-FR" sz="2000" smtClean="0"/>
              <a:t>Limiter l'apport de  graines sur la parcelle,</a:t>
            </a:r>
          </a:p>
          <a:p>
            <a:pPr eaLnBrk="1" hangingPunct="1">
              <a:buFontTx/>
              <a:buNone/>
            </a:pPr>
            <a:endParaRPr lang="fr-FR" sz="2000" smtClean="0"/>
          </a:p>
          <a:p>
            <a:pPr eaLnBrk="1" hangingPunct="1"/>
            <a:r>
              <a:rPr lang="fr-FR" sz="2000" smtClean="0"/>
              <a:t>Limiter la multiplication des adventices, </a:t>
            </a:r>
          </a:p>
          <a:p>
            <a:pPr eaLnBrk="1" hangingPunct="1">
              <a:buFontTx/>
              <a:buNone/>
            </a:pPr>
            <a:endParaRPr lang="fr-FR" sz="2000" smtClean="0"/>
          </a:p>
          <a:p>
            <a:pPr eaLnBrk="1" hangingPunct="1"/>
            <a:r>
              <a:rPr lang="fr-FR" sz="2000" smtClean="0"/>
              <a:t>Détruire les adventices avant la culture par :</a:t>
            </a:r>
          </a:p>
          <a:p>
            <a:pPr eaLnBrk="1" hangingPunct="1">
              <a:buFontTx/>
              <a:buNone/>
            </a:pPr>
            <a:r>
              <a:rPr lang="fr-FR" sz="2000" smtClean="0"/>
              <a:t>		&gt; Des rotations étudiées.</a:t>
            </a:r>
          </a:p>
          <a:p>
            <a:pPr eaLnBrk="1" hangingPunct="1">
              <a:buFontTx/>
              <a:buNone/>
            </a:pPr>
            <a:r>
              <a:rPr lang="fr-FR" sz="2000" smtClean="0"/>
              <a:t>		&gt; Un travail du sol adapté.</a:t>
            </a:r>
          </a:p>
          <a:p>
            <a:pPr eaLnBrk="1" hangingPunct="1">
              <a:buFontTx/>
              <a:buNone/>
            </a:pPr>
            <a:endParaRPr lang="fr-FR" sz="20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Comment remplacer </a:t>
            </a:r>
            <a:br>
              <a:rPr lang="fr-FR" sz="3200" smtClean="0"/>
            </a:br>
            <a:r>
              <a:rPr lang="fr-FR" sz="3200" smtClean="0"/>
              <a:t>les pesticides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fr-FR" sz="2400" b="1" smtClean="0">
                <a:solidFill>
                  <a:schemeClr val="folHlink"/>
                </a:solidFill>
              </a:rPr>
              <a:t>Technique de rotations étudiées pour éviter l’enherbement</a:t>
            </a:r>
            <a:r>
              <a:rPr lang="fr-FR" smtClean="0"/>
              <a:t> </a:t>
            </a:r>
          </a:p>
          <a:p>
            <a:pPr marL="0" indent="0" eaLnBrk="1" hangingPunct="1">
              <a:buFontTx/>
              <a:buNone/>
            </a:pPr>
            <a:endParaRPr lang="fr-FR" sz="2000" smtClean="0"/>
          </a:p>
          <a:p>
            <a:pPr marL="0" indent="0" eaLnBrk="1" hangingPunct="1"/>
            <a:r>
              <a:rPr lang="fr-FR" sz="2000" smtClean="0"/>
              <a:t> Alterner les cultures de printemps et celles d'automne</a:t>
            </a:r>
          </a:p>
          <a:p>
            <a:pPr marL="0" indent="0" eaLnBrk="1" hangingPunct="1">
              <a:buFontTx/>
              <a:buNone/>
            </a:pPr>
            <a:endParaRPr lang="fr-FR" sz="2000" smtClean="0"/>
          </a:p>
          <a:p>
            <a:pPr marL="0" indent="0" eaLnBrk="1" hangingPunct="1"/>
            <a:r>
              <a:rPr lang="fr-FR" sz="2000" smtClean="0"/>
              <a:t> Alterner les cultures annuelles et pluriannuelles (comme les prairies temporaires)</a:t>
            </a:r>
          </a:p>
          <a:p>
            <a:pPr marL="0" indent="0" eaLnBrk="1" hangingPunct="1">
              <a:buFontTx/>
              <a:buNone/>
            </a:pPr>
            <a:endParaRPr lang="fr-FR" sz="2000" smtClean="0"/>
          </a:p>
          <a:p>
            <a:pPr marL="0" indent="0" eaLnBrk="1" hangingPunct="1"/>
            <a:r>
              <a:rPr lang="fr-FR" sz="2000" smtClean="0"/>
              <a:t> Alterner les cultures denses, étouffantes et les cultures plus aérées </a:t>
            </a:r>
          </a:p>
          <a:p>
            <a:pPr marL="0" indent="0" eaLnBrk="1" hangingPunct="1"/>
            <a:endParaRPr lang="fr-FR" sz="2000" smtClean="0"/>
          </a:p>
          <a:p>
            <a:pPr marL="0" indent="0" eaLnBrk="1" hangingPunct="1">
              <a:buFontTx/>
              <a:buNone/>
            </a:pPr>
            <a:endParaRPr lang="fr-FR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Comment remplacer </a:t>
            </a:r>
            <a:br>
              <a:rPr lang="fr-FR" sz="3200" smtClean="0"/>
            </a:br>
            <a:r>
              <a:rPr lang="fr-FR" sz="3200" smtClean="0"/>
              <a:t>les pesticides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FR" b="1" smtClean="0">
                <a:solidFill>
                  <a:schemeClr val="folHlink"/>
                </a:solidFill>
              </a:rPr>
              <a:t>Le travail au sol</a:t>
            </a:r>
          </a:p>
          <a:p>
            <a:pPr eaLnBrk="1" hangingPunct="1">
              <a:buFontTx/>
              <a:buNone/>
            </a:pPr>
            <a:endParaRPr lang="fr-FR" b="1" smtClean="0">
              <a:solidFill>
                <a:schemeClr val="folHlink"/>
              </a:solidFill>
            </a:endParaRPr>
          </a:p>
          <a:p>
            <a:pPr eaLnBrk="1" hangingPunct="1"/>
            <a:r>
              <a:rPr lang="fr-FR" sz="2000" u="sng" smtClean="0">
                <a:solidFill>
                  <a:schemeClr val="folHlink"/>
                </a:solidFill>
              </a:rPr>
              <a:t>Le déchaumage</a:t>
            </a:r>
            <a:r>
              <a:rPr lang="fr-FR" sz="2000" smtClean="0">
                <a:solidFill>
                  <a:schemeClr val="folHlink"/>
                </a:solidFill>
              </a:rPr>
              <a:t> :</a:t>
            </a:r>
            <a:r>
              <a:rPr lang="fr-FR" sz="2000" smtClean="0"/>
              <a:t> Le travail du sol juste après la récolte détruit les mauvaises herbes présentes, mais provoque aussi la germination des graines</a:t>
            </a:r>
            <a:r>
              <a:rPr lang="fr-FR" sz="2400" smtClean="0"/>
              <a:t> </a:t>
            </a:r>
          </a:p>
          <a:p>
            <a:pPr eaLnBrk="1" hangingPunct="1">
              <a:buFontTx/>
              <a:buNone/>
            </a:pPr>
            <a:endParaRPr lang="fr-FR" sz="2400" smtClean="0"/>
          </a:p>
          <a:p>
            <a:pPr eaLnBrk="1" hangingPunct="1"/>
            <a:r>
              <a:rPr lang="fr-FR" sz="2000" u="sng" smtClean="0">
                <a:solidFill>
                  <a:schemeClr val="folHlink"/>
                </a:solidFill>
              </a:rPr>
              <a:t>Le faux semis</a:t>
            </a:r>
            <a:r>
              <a:rPr lang="fr-FR" sz="2000" smtClean="0">
                <a:solidFill>
                  <a:schemeClr val="folHlink"/>
                </a:solidFill>
              </a:rPr>
              <a:t> :</a:t>
            </a:r>
            <a:r>
              <a:rPr lang="fr-FR" sz="2000" smtClean="0"/>
              <a:t> Un faux semis consiste à préparer le sol pour faire germer les mauvaises herbes et les détruire dès qu'elles ont germé, par un nouveau travail du sol, 2 ou 3 semaines plus tard.</a:t>
            </a:r>
          </a:p>
          <a:p>
            <a:pPr eaLnBrk="1" hangingPunct="1">
              <a:buFontTx/>
              <a:buNone/>
            </a:pPr>
            <a:endParaRPr lang="fr-FR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Zéro Pesticides</a:t>
            </a:r>
            <a:br>
              <a:rPr lang="fr-FR" sz="3200" smtClean="0"/>
            </a:br>
            <a:r>
              <a:rPr lang="fr-FR" sz="3200" smtClean="0"/>
              <a:t>dans les collectivités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FR" dirty="0" smtClean="0">
              <a:solidFill>
                <a:srgbClr val="FF6600"/>
              </a:solidFill>
            </a:endParaRPr>
          </a:p>
          <a:p>
            <a:pPr eaLnBrk="1" hangingPunct="1"/>
            <a:r>
              <a:rPr lang="fr-FR" sz="2000" dirty="0" smtClean="0"/>
              <a:t>Utilisation de pesticides dans l’entretien des voieries espaces vert</a:t>
            </a:r>
          </a:p>
          <a:p>
            <a:pPr eaLnBrk="1" hangingPunct="1"/>
            <a:endParaRPr lang="fr-FR" sz="2000" dirty="0" smtClean="0"/>
          </a:p>
          <a:p>
            <a:pPr eaLnBrk="1" hangingPunct="1"/>
            <a:r>
              <a:rPr lang="fr-FR" sz="2000" dirty="0" smtClean="0"/>
              <a:t>Importance de réduire voir éliminer toutes utilisation de pesticides par les collectivités locales et territoriale</a:t>
            </a:r>
          </a:p>
          <a:p>
            <a:pPr eaLnBrk="1" hangingPunct="1"/>
            <a:endParaRPr lang="fr-FR" sz="2000" dirty="0" smtClean="0"/>
          </a:p>
          <a:p>
            <a:pPr eaLnBrk="1" hangingPunct="1"/>
            <a:r>
              <a:rPr lang="fr-FR" sz="2000" dirty="0" smtClean="0"/>
              <a:t>Aujourd’hui </a:t>
            </a:r>
            <a:r>
              <a:rPr lang="fr-FR" sz="2000" b="1" dirty="0" smtClean="0">
                <a:solidFill>
                  <a:schemeClr val="folHlink"/>
                </a:solidFill>
              </a:rPr>
              <a:t>une centaines</a:t>
            </a:r>
            <a:r>
              <a:rPr lang="fr-FR" sz="2000" dirty="0" smtClean="0"/>
              <a:t> collectivités s’engagent dans cette voie dont Paris, Nice </a:t>
            </a:r>
          </a:p>
          <a:p>
            <a:pPr eaLnBrk="1" hangingPunct="1">
              <a:buFontTx/>
              <a:buNone/>
            </a:pPr>
            <a:r>
              <a:rPr lang="fr-FR" sz="2000" dirty="0" smtClean="0"/>
              <a:t>	</a:t>
            </a:r>
            <a:r>
              <a:rPr lang="fr-FR" sz="1600" i="1" dirty="0" smtClean="0"/>
              <a:t>Nous tenons à votre disposition un liste non exhaustive, pour l’obtenir, contactez Générations Futures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Exemple dans le </a:t>
            </a:r>
            <a:br>
              <a:rPr lang="fr-FR" sz="3200" smtClean="0"/>
            </a:br>
            <a:r>
              <a:rPr lang="fr-FR" sz="3200" smtClean="0"/>
              <a:t>département de l’Isère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989138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fr-FR" sz="2000" smtClean="0"/>
              <a:t> Arrêt du désherbage chimique le long des voies départementales et formation des agents techniques.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fr-FR" sz="2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2000" smtClean="0"/>
              <a:t> Soutien des opération de fauche tardive des talus pour protéger la faune et la flore.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fr-FR" sz="2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2000" smtClean="0"/>
              <a:t> Le Conseil Général subventionne les communes pour l’acquisition de matériel sans produit chimique.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fr-FR" sz="2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2000" smtClean="0"/>
              <a:t> Sensibilisation du public (plaquettes d’information)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Exemple à Rennes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50419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smtClean="0"/>
              <a:t> Gestion différenciée des espaces verts : utilisation d’essences locales, limitation des herbicides, engazonnements, lutte contre l’artificialisation des espaces verts.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 Mise en place d’un plan de désherbage pour planifier la politique de réduction du désherbage.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 Expérience « zéro phyto » dans un quartier de Rennes.</a:t>
            </a:r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 Information du public : livret « comment jardiner sans pesticides 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Mise en application d’une charte « Jardiner au naturel, ça coule de source » auprès des jardineries de l’agglomération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</p:txBody>
      </p:sp>
      <p:pic>
        <p:nvPicPr>
          <p:cNvPr id="16388" name="Picture 4" descr="Zoom2pesticid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1813" y="1628775"/>
            <a:ext cx="1698625" cy="2185988"/>
          </a:xfrm>
          <a:noFill/>
        </p:spPr>
      </p:pic>
      <p:pic>
        <p:nvPicPr>
          <p:cNvPr id="16389" name="Picture 5" descr="Zoompest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48488" y="4005263"/>
            <a:ext cx="1792287" cy="1773237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Désherber sans chimie</a:t>
            </a:r>
            <a:br>
              <a:rPr lang="fr-FR" sz="3200" smtClean="0"/>
            </a:br>
            <a:r>
              <a:rPr lang="fr-FR" sz="3200" smtClean="0"/>
              <a:t> en zone urbaine</a:t>
            </a:r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9138" y="1628775"/>
            <a:ext cx="7292975" cy="452596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Désherber sans chimie</a:t>
            </a:r>
            <a:br>
              <a:rPr lang="fr-FR" sz="3200" smtClean="0"/>
            </a:br>
            <a:r>
              <a:rPr lang="fr-FR" sz="3200" smtClean="0"/>
              <a:t>en zone urbaine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marL="269875" indent="-269875" eaLnBrk="1" hangingPunct="1"/>
            <a:r>
              <a:rPr lang="fr-FR" sz="2400" smtClean="0">
                <a:solidFill>
                  <a:schemeClr val="folHlink"/>
                </a:solidFill>
              </a:rPr>
              <a:t>Adapter la technique aux risques :</a:t>
            </a:r>
            <a:r>
              <a:rPr lang="fr-FR" sz="2400" smtClean="0"/>
              <a:t> </a:t>
            </a:r>
          </a:p>
          <a:p>
            <a:pPr marL="522288" lvl="1" indent="-73025" eaLnBrk="1" hangingPunct="1"/>
            <a:r>
              <a:rPr lang="fr-FR" sz="2000" smtClean="0"/>
              <a:t>Arrêter tout désherbage chimique sur les zones sensibles à risque élevé de pollution et favoriser les techniques alternatives</a:t>
            </a:r>
          </a:p>
          <a:p>
            <a:pPr marL="522288" lvl="1" indent="-73025" eaLnBrk="1" hangingPunct="1"/>
            <a:r>
              <a:rPr lang="fr-FR" sz="2000" smtClean="0"/>
              <a:t>Étendre cette gestion non chimique à l’ensemble des espaces à désherber </a:t>
            </a:r>
          </a:p>
          <a:p>
            <a:pPr marL="522288" lvl="1" indent="-73025" eaLnBrk="1" hangingPunct="1">
              <a:buFontTx/>
              <a:buNone/>
            </a:pPr>
            <a:endParaRPr lang="fr-FR" sz="2000" smtClean="0"/>
          </a:p>
          <a:p>
            <a:pPr marL="269875" indent="-269875" eaLnBrk="1" hangingPunct="1"/>
            <a:r>
              <a:rPr lang="fr-FR" sz="2400" smtClean="0">
                <a:solidFill>
                  <a:schemeClr val="folHlink"/>
                </a:solidFill>
              </a:rPr>
              <a:t>Faire évoluer notre vision de la nature :</a:t>
            </a:r>
          </a:p>
          <a:p>
            <a:pPr marL="522288" lvl="1" indent="-73025" eaLnBrk="1" hangingPunct="1"/>
            <a:r>
              <a:rPr lang="fr-FR" sz="2000" smtClean="0"/>
              <a:t>Tolérer la végétation spontanée</a:t>
            </a:r>
          </a:p>
          <a:p>
            <a:pPr marL="522288" lvl="1" indent="-73025" eaLnBrk="1" hangingPunct="1"/>
            <a:r>
              <a:rPr lang="fr-FR" sz="2000" smtClean="0"/>
              <a:t>Accepter quelques mauvaises herbes </a:t>
            </a:r>
          </a:p>
          <a:p>
            <a:pPr marL="522288" lvl="1" indent="-73025" eaLnBrk="1" hangingPunct="1">
              <a:buFontTx/>
              <a:buNone/>
            </a:pPr>
            <a:endParaRPr lang="fr-FR" sz="20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Désherber sans chimie </a:t>
            </a:r>
            <a:br>
              <a:rPr lang="fr-FR" sz="3200" smtClean="0"/>
            </a:br>
            <a:r>
              <a:rPr lang="fr-FR" sz="3200" smtClean="0"/>
              <a:t>en zone urbaine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229600" cy="4525963"/>
          </a:xfrm>
        </p:spPr>
        <p:txBody>
          <a:bodyPr/>
          <a:lstStyle/>
          <a:p>
            <a:pPr eaLnBrk="1" hangingPunct="1"/>
            <a:r>
              <a:rPr lang="fr-FR" sz="2400" b="1" smtClean="0">
                <a:solidFill>
                  <a:schemeClr val="folHlink"/>
                </a:solidFill>
              </a:rPr>
              <a:t>Remplacer les désherbants chimiques</a:t>
            </a:r>
          </a:p>
          <a:p>
            <a:pPr lvl="1" eaLnBrk="1" hangingPunct="1"/>
            <a:r>
              <a:rPr lang="fr-FR" sz="2000" smtClean="0"/>
              <a:t>Le paillage : couvrir la terre pour empêcher les herbes indésirables de pousser.</a:t>
            </a:r>
          </a:p>
          <a:p>
            <a:pPr lvl="1" eaLnBrk="1" hangingPunct="1">
              <a:buFontTx/>
              <a:buNone/>
            </a:pPr>
            <a:r>
              <a:rPr lang="fr-FR" sz="1600" smtClean="0"/>
              <a:t>	</a:t>
            </a:r>
            <a:r>
              <a:rPr lang="fr-FR" sz="1600" i="1" smtClean="0"/>
              <a:t>Source : Feuillet horticole du Jardin botanique de Montréal voir aussi la CAP Québec.</a:t>
            </a:r>
            <a:r>
              <a:rPr lang="fr-FR" sz="2000" smtClean="0"/>
              <a:t> </a:t>
            </a:r>
          </a:p>
          <a:p>
            <a:pPr lvl="1" eaLnBrk="1" hangingPunct="1">
              <a:buFontTx/>
              <a:buNone/>
            </a:pPr>
            <a:endParaRPr lang="fr-FR" sz="2000" smtClean="0"/>
          </a:p>
          <a:p>
            <a:pPr lvl="1" eaLnBrk="1" hangingPunct="1"/>
            <a:r>
              <a:rPr lang="fr-FR" sz="2000" smtClean="0"/>
              <a:t>Les plantes couvre-sol</a:t>
            </a:r>
          </a:p>
          <a:p>
            <a:pPr lvl="1" eaLnBrk="1" hangingPunct="1">
              <a:buFontTx/>
              <a:buNone/>
            </a:pPr>
            <a:r>
              <a:rPr lang="fr-FR" sz="2000" smtClean="0"/>
              <a:t>	</a:t>
            </a:r>
            <a:r>
              <a:rPr lang="fr-FR" sz="1600" i="1" smtClean="0"/>
              <a:t>Source Rennes métropole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Jardinage et </a:t>
            </a:r>
            <a:br>
              <a:rPr lang="fr-FR" sz="3200" smtClean="0"/>
            </a:br>
            <a:r>
              <a:rPr lang="fr-FR" sz="3200" smtClean="0"/>
              <a:t>usages domestiques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FR" sz="1600" smtClean="0">
              <a:solidFill>
                <a:srgbClr val="FF6600"/>
              </a:solidFill>
            </a:endParaRPr>
          </a:p>
          <a:p>
            <a:pPr eaLnBrk="1" hangingPunct="1"/>
            <a:r>
              <a:rPr lang="fr-FR" sz="2000" smtClean="0"/>
              <a:t>U</a:t>
            </a:r>
            <a:r>
              <a:rPr lang="bg-BG" sz="2000" smtClean="0"/>
              <a:t>ne étude a conclu que l’utilisation de pesticides à proximité immédiate des habitations avait pour résultat d’augmenter sensiblement leur présence</a:t>
            </a:r>
            <a:r>
              <a:rPr lang="fr-FR" sz="2000" smtClean="0"/>
              <a:t> dans les habitations privées.</a:t>
            </a:r>
          </a:p>
          <a:p>
            <a:pPr eaLnBrk="1" hangingPunct="1"/>
            <a:endParaRPr lang="fr-FR" sz="2000" smtClean="0"/>
          </a:p>
          <a:p>
            <a:pPr eaLnBrk="1" hangingPunct="1"/>
            <a:r>
              <a:rPr lang="fr-FR" sz="2000" smtClean="0"/>
              <a:t>Les </a:t>
            </a:r>
            <a:r>
              <a:rPr lang="bg-BG" sz="2000" smtClean="0"/>
              <a:t>pesticides entrent dans la maison principalement par la poussière et les particules de terre apportées de l’extérieur par les animaux domestiques et les </a:t>
            </a:r>
            <a:r>
              <a:rPr lang="fr-FR" sz="2000" smtClean="0"/>
              <a:t>habitants</a:t>
            </a:r>
          </a:p>
          <a:p>
            <a:pPr eaLnBrk="1" hangingPunct="1"/>
            <a:endParaRPr lang="fr-FR" sz="2000" smtClean="0"/>
          </a:p>
          <a:p>
            <a:pPr eaLnBrk="1" hangingPunct="1"/>
            <a:r>
              <a:rPr lang="fr-FR" sz="2000" smtClean="0"/>
              <a:t>Selon une étude Allemande, les insecticides peuvent représenter</a:t>
            </a:r>
            <a:r>
              <a:rPr lang="bg-BG" sz="2000" smtClean="0"/>
              <a:t> plus de </a:t>
            </a:r>
            <a:r>
              <a:rPr lang="bg-BG" sz="2400" b="1" smtClean="0">
                <a:solidFill>
                  <a:schemeClr val="folHlink"/>
                </a:solidFill>
              </a:rPr>
              <a:t>80%</a:t>
            </a:r>
            <a:r>
              <a:rPr lang="bg-BG" sz="2000" b="1" smtClean="0"/>
              <a:t> des poussières collectées</a:t>
            </a:r>
            <a:r>
              <a:rPr lang="bg-BG" sz="2000" smtClean="0"/>
              <a:t> </a:t>
            </a:r>
            <a:r>
              <a:rPr lang="fr-FR" sz="2000" smtClean="0"/>
              <a:t>dans la maison.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SOMMAIRE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sz="2000" smtClean="0"/>
              <a:t>1/ Qu’est ce qu’un pesticide ?</a:t>
            </a:r>
          </a:p>
          <a:p>
            <a:pPr eaLnBrk="1" hangingPunct="1">
              <a:buFontTx/>
              <a:buNone/>
            </a:pPr>
            <a:r>
              <a:rPr lang="fr-FR" sz="2000" smtClean="0"/>
              <a:t>2/ Répartition de la consommation de pesticides en France</a:t>
            </a:r>
          </a:p>
          <a:p>
            <a:pPr eaLnBrk="1" hangingPunct="1">
              <a:buFontTx/>
              <a:buNone/>
            </a:pPr>
            <a:r>
              <a:rPr lang="fr-FR" sz="2000" smtClean="0"/>
              <a:t>3/ Grenelle 2 et plan ecophyto</a:t>
            </a:r>
          </a:p>
          <a:p>
            <a:pPr eaLnBrk="1" hangingPunct="1">
              <a:buFontTx/>
              <a:buNone/>
            </a:pPr>
            <a:r>
              <a:rPr lang="fr-FR" sz="2000" smtClean="0"/>
              <a:t>4/ Comment réduire l’utilisation des pesticides en milieu agricole ?</a:t>
            </a:r>
          </a:p>
          <a:p>
            <a:pPr eaLnBrk="1" hangingPunct="1">
              <a:buFontTx/>
              <a:buNone/>
            </a:pPr>
            <a:r>
              <a:rPr lang="fr-FR" sz="2000" smtClean="0"/>
              <a:t>5/ Production Intégrée, une autre forme d’agriculture</a:t>
            </a:r>
          </a:p>
          <a:p>
            <a:pPr eaLnBrk="1" hangingPunct="1">
              <a:buFontTx/>
              <a:buNone/>
            </a:pPr>
            <a:r>
              <a:rPr lang="fr-FR" sz="2000" smtClean="0"/>
              <a:t>6/ Agriculture biologique</a:t>
            </a:r>
          </a:p>
          <a:p>
            <a:pPr eaLnBrk="1" hangingPunct="1">
              <a:buFontTx/>
              <a:buNone/>
            </a:pPr>
            <a:r>
              <a:rPr lang="fr-FR" sz="2000" smtClean="0"/>
              <a:t>7/ Comment remplacer les pesticides en agriculture ?</a:t>
            </a:r>
          </a:p>
          <a:p>
            <a:pPr eaLnBrk="1" hangingPunct="1">
              <a:buFontTx/>
              <a:buNone/>
            </a:pPr>
            <a:r>
              <a:rPr lang="fr-FR" sz="2000" smtClean="0"/>
              <a:t>8/ Zéro pesticide dans les collectivités</a:t>
            </a:r>
          </a:p>
          <a:p>
            <a:pPr eaLnBrk="1" hangingPunct="1">
              <a:buFontTx/>
              <a:buNone/>
            </a:pPr>
            <a:r>
              <a:rPr lang="fr-FR" sz="2000" smtClean="0"/>
              <a:t>9/ Désherber sans chimie en zone urbaine</a:t>
            </a:r>
          </a:p>
          <a:p>
            <a:pPr eaLnBrk="1" hangingPunct="1">
              <a:buFontTx/>
              <a:buNone/>
            </a:pPr>
            <a:r>
              <a:rPr lang="fr-FR" sz="2000" smtClean="0"/>
              <a:t>10/ Jardinage et usage domestiques</a:t>
            </a:r>
          </a:p>
          <a:p>
            <a:pPr eaLnBrk="1" hangingPunct="1">
              <a:buFontTx/>
              <a:buNone/>
            </a:pPr>
            <a:r>
              <a:rPr lang="fr-FR" sz="2000" smtClean="0"/>
              <a:t>11/ Jardiner sans pesticides, comment faire ?</a:t>
            </a:r>
          </a:p>
          <a:p>
            <a:pPr eaLnBrk="1" hangingPunct="1">
              <a:buFontTx/>
              <a:buNone/>
            </a:pPr>
            <a:endParaRPr lang="fr-FR" sz="2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Jardiner sans pesticides,</a:t>
            </a:r>
            <a:br>
              <a:rPr lang="fr-FR" sz="3200" smtClean="0"/>
            </a:br>
            <a:r>
              <a:rPr lang="fr-FR" sz="3200" smtClean="0"/>
              <a:t>comment faire 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229600" cy="5040313"/>
          </a:xfrm>
        </p:spPr>
        <p:txBody>
          <a:bodyPr/>
          <a:lstStyle/>
          <a:p>
            <a:pPr eaLnBrk="1" hangingPunct="1"/>
            <a:r>
              <a:rPr lang="fr-FR" sz="2000" smtClean="0"/>
              <a:t>Le sol est la base sur laquelle un jardin sain est bâti. Un bon sol contient de nombreux êtres vivants : </a:t>
            </a:r>
          </a:p>
          <a:p>
            <a:pPr lvl="1" eaLnBrk="1" hangingPunct="1"/>
            <a:r>
              <a:rPr lang="fr-FR" sz="2000" smtClean="0"/>
              <a:t>vers de terre qui aèrent le sol</a:t>
            </a:r>
          </a:p>
          <a:p>
            <a:pPr lvl="1" eaLnBrk="1" hangingPunct="1"/>
            <a:r>
              <a:rPr lang="fr-FR" sz="2000" smtClean="0"/>
              <a:t>micro-organismes et larves qui recyclent les éléments nutritifs dans la terre</a:t>
            </a:r>
          </a:p>
          <a:p>
            <a:pPr eaLnBrk="1" hangingPunct="1"/>
            <a:r>
              <a:rPr lang="fr-FR" sz="2000" smtClean="0"/>
              <a:t>Un sol a besoin de matière organique, une solution écologique : </a:t>
            </a:r>
            <a:r>
              <a:rPr lang="fr-FR" sz="2000" smtClean="0">
                <a:solidFill>
                  <a:schemeClr val="folHlink"/>
                </a:solidFill>
              </a:rPr>
              <a:t>LE COMPOST</a:t>
            </a:r>
          </a:p>
          <a:p>
            <a:pPr eaLnBrk="1" hangingPunct="1"/>
            <a:r>
              <a:rPr lang="fr-FR" sz="2000" smtClean="0">
                <a:solidFill>
                  <a:schemeClr val="folHlink"/>
                </a:solidFill>
              </a:rPr>
              <a:t>LA ROTATION DES CULTURES</a:t>
            </a:r>
            <a:r>
              <a:rPr lang="fr-FR" sz="2000" smtClean="0"/>
              <a:t>: Chaque type de légume ayant en matière de sol ses propres exigences, une rotation des cultures tous les ans évite au sol d'être carencé en certains éléments nutritifs. </a:t>
            </a:r>
          </a:p>
          <a:p>
            <a:pPr eaLnBrk="1" hangingPunct="1">
              <a:buFontTx/>
              <a:buNone/>
            </a:pPr>
            <a:r>
              <a:rPr lang="fr-FR" sz="2000" smtClean="0"/>
              <a:t>	Cela limite aussi l'envahissement des ravageurs, les risques de maladies et améliore les rendements.</a:t>
            </a:r>
            <a:r>
              <a:rPr lang="fr-FR" smtClean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Jardiner sans pesticides,</a:t>
            </a:r>
            <a:br>
              <a:rPr lang="fr-FR" sz="3200" smtClean="0"/>
            </a:br>
            <a:r>
              <a:rPr lang="fr-FR" sz="3200" smtClean="0"/>
              <a:t>comment faire 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fr-FR" sz="1800" smtClean="0">
                <a:solidFill>
                  <a:srgbClr val="99CC00"/>
                </a:solidFill>
              </a:rPr>
              <a:t>Certaines plantes ont la propriété d'éloigner certains insectes, en les associant entre elles vous pourrez lutter efficacement contre une invasion d’insectes nuisibles.</a:t>
            </a:r>
          </a:p>
          <a:p>
            <a:pPr marL="0" indent="0" algn="ctr" eaLnBrk="1" hangingPunct="1">
              <a:buFontTx/>
              <a:buNone/>
            </a:pPr>
            <a:endParaRPr lang="fr-FR" sz="1800" smtClean="0">
              <a:solidFill>
                <a:srgbClr val="99CC00"/>
              </a:solidFill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-396875" y="2708275"/>
            <a:ext cx="9144000" cy="4362450"/>
            <a:chOff x="0" y="1536"/>
            <a:chExt cx="5760" cy="2748"/>
          </a:xfrm>
        </p:grpSpPr>
        <p:sp>
          <p:nvSpPr>
            <p:cNvPr id="22533" name="Text Box 48"/>
            <p:cNvSpPr txBox="1">
              <a:spLocks noChangeArrowheads="1"/>
            </p:cNvSpPr>
            <p:nvPr/>
          </p:nvSpPr>
          <p:spPr bwMode="auto">
            <a:xfrm>
              <a:off x="0" y="3793"/>
              <a:ext cx="5760" cy="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fr-FR"/>
            </a:p>
            <a:p>
              <a:pPr algn="ctr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22534" name="Text Box 30"/>
            <p:cNvSpPr txBox="1">
              <a:spLocks noChangeArrowheads="1"/>
            </p:cNvSpPr>
            <p:nvPr/>
          </p:nvSpPr>
          <p:spPr bwMode="auto">
            <a:xfrm>
              <a:off x="336" y="1536"/>
              <a:ext cx="1248" cy="2603"/>
            </a:xfrm>
            <a:prstGeom prst="rect">
              <a:avLst/>
            </a:prstGeom>
            <a:solidFill>
              <a:srgbClr val="99CC00">
                <a:alpha val="85097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fr-FR">
                  <a:solidFill>
                    <a:srgbClr val="5F5F5F"/>
                  </a:solidFill>
                  <a:latin typeface="Trebuchet MS" pitchFamily="34" charset="0"/>
                </a:rPr>
                <a:t>L’ail</a:t>
              </a:r>
            </a:p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fr-FR">
                  <a:solidFill>
                    <a:srgbClr val="5F5F5F"/>
                  </a:solidFill>
                  <a:latin typeface="Trebuchet MS" pitchFamily="34" charset="0"/>
                </a:rPr>
                <a:t>L’aneth</a:t>
              </a:r>
            </a:p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fr-FR">
                  <a:solidFill>
                    <a:srgbClr val="5F5F5F"/>
                  </a:solidFill>
                  <a:latin typeface="Trebuchet MS" pitchFamily="34" charset="0"/>
                </a:rPr>
                <a:t>Le Basilic</a:t>
              </a:r>
            </a:p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fr-FR">
                  <a:solidFill>
                    <a:srgbClr val="5F5F5F"/>
                  </a:solidFill>
                  <a:latin typeface="Trebuchet MS" pitchFamily="34" charset="0"/>
                </a:rPr>
                <a:t>La lavande</a:t>
              </a:r>
            </a:p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fr-FR">
                  <a:solidFill>
                    <a:srgbClr val="5F5F5F"/>
                  </a:solidFill>
                  <a:latin typeface="Trebuchet MS" pitchFamily="34" charset="0"/>
                </a:rPr>
                <a:t>La menthe</a:t>
              </a:r>
            </a:p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fr-FR">
                  <a:solidFill>
                    <a:srgbClr val="5F5F5F"/>
                  </a:solidFill>
                  <a:latin typeface="Trebuchet MS" pitchFamily="34" charset="0"/>
                </a:rPr>
                <a:t>L’origan</a:t>
              </a:r>
            </a:p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fr-FR">
                  <a:solidFill>
                    <a:srgbClr val="5F5F5F"/>
                  </a:solidFill>
                  <a:latin typeface="Trebuchet MS" pitchFamily="34" charset="0"/>
                </a:rPr>
                <a:t>L’ortie blanche</a:t>
              </a:r>
            </a:p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fr-FR">
                  <a:solidFill>
                    <a:srgbClr val="5F5F5F"/>
                  </a:solidFill>
                  <a:latin typeface="Trebuchet MS" pitchFamily="34" charset="0"/>
                </a:rPr>
                <a:t>Le romarin</a:t>
              </a:r>
            </a:p>
          </p:txBody>
        </p:sp>
        <p:sp>
          <p:nvSpPr>
            <p:cNvPr id="22535" name="Text Box 31"/>
            <p:cNvSpPr txBox="1">
              <a:spLocks noChangeArrowheads="1"/>
            </p:cNvSpPr>
            <p:nvPr/>
          </p:nvSpPr>
          <p:spPr bwMode="auto">
            <a:xfrm>
              <a:off x="2789" y="1570"/>
              <a:ext cx="278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fr-FR" sz="1600">
                  <a:solidFill>
                    <a:srgbClr val="5F5F5F"/>
                  </a:solidFill>
                  <a:latin typeface="Comic Sans MS" pitchFamily="66" charset="0"/>
                </a:rPr>
                <a:t>De nombreux insectes (à mettre partout en culture intercalaire)</a:t>
              </a:r>
            </a:p>
          </p:txBody>
        </p:sp>
        <p:sp>
          <p:nvSpPr>
            <p:cNvPr id="22536" name="Text Box 32"/>
            <p:cNvSpPr txBox="1">
              <a:spLocks noChangeArrowheads="1"/>
            </p:cNvSpPr>
            <p:nvPr/>
          </p:nvSpPr>
          <p:spPr bwMode="auto">
            <a:xfrm>
              <a:off x="2789" y="1888"/>
              <a:ext cx="1440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fr-FR" sz="1600">
                  <a:solidFill>
                    <a:srgbClr val="5F5F5F"/>
                  </a:solidFill>
                  <a:latin typeface="Comic Sans MS" pitchFamily="66" charset="0"/>
                </a:rPr>
                <a:t>La piéride du chou</a:t>
              </a:r>
            </a:p>
          </p:txBody>
        </p:sp>
        <p:sp>
          <p:nvSpPr>
            <p:cNvPr id="22537" name="Text Box 33"/>
            <p:cNvSpPr txBox="1">
              <a:spLocks noChangeArrowheads="1"/>
            </p:cNvSpPr>
            <p:nvPr/>
          </p:nvSpPr>
          <p:spPr bwMode="auto">
            <a:xfrm>
              <a:off x="2832" y="2208"/>
              <a:ext cx="273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fr-FR" sz="1600">
                  <a:solidFill>
                    <a:srgbClr val="5F5F5F"/>
                  </a:solidFill>
                  <a:latin typeface="Comic Sans MS" pitchFamily="66" charset="0"/>
                </a:rPr>
                <a:t>Les mouches, moustiques, doryphores</a:t>
              </a:r>
            </a:p>
          </p:txBody>
        </p:sp>
        <p:sp>
          <p:nvSpPr>
            <p:cNvPr id="22538" name="Text Box 34"/>
            <p:cNvSpPr txBox="1">
              <a:spLocks noChangeArrowheads="1"/>
            </p:cNvSpPr>
            <p:nvPr/>
          </p:nvSpPr>
          <p:spPr bwMode="auto">
            <a:xfrm>
              <a:off x="2832" y="2544"/>
              <a:ext cx="2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solidFill>
                    <a:srgbClr val="5F5F5F"/>
                  </a:solidFill>
                  <a:latin typeface="Comic Sans MS" pitchFamily="66" charset="0"/>
                </a:rPr>
                <a:t>Les pucerons verts, les acariens</a:t>
              </a:r>
            </a:p>
          </p:txBody>
        </p:sp>
        <p:sp>
          <p:nvSpPr>
            <p:cNvPr id="22539" name="Text Box 35"/>
            <p:cNvSpPr txBox="1">
              <a:spLocks noChangeArrowheads="1"/>
            </p:cNvSpPr>
            <p:nvPr/>
          </p:nvSpPr>
          <p:spPr bwMode="auto">
            <a:xfrm>
              <a:off x="2832" y="2784"/>
              <a:ext cx="2832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fr-FR" sz="1600">
                  <a:solidFill>
                    <a:srgbClr val="5F5F5F"/>
                  </a:solidFill>
                  <a:latin typeface="Comic Sans MS" pitchFamily="66" charset="0"/>
                </a:rPr>
                <a:t>Les pucerons noirs , acariens, mouche du chou, piéride du chou, fourmis, moustiques</a:t>
              </a:r>
            </a:p>
          </p:txBody>
        </p:sp>
        <p:sp>
          <p:nvSpPr>
            <p:cNvPr id="22540" name="Text Box 36"/>
            <p:cNvSpPr txBox="1">
              <a:spLocks noChangeArrowheads="1"/>
            </p:cNvSpPr>
            <p:nvPr/>
          </p:nvSpPr>
          <p:spPr bwMode="auto">
            <a:xfrm>
              <a:off x="2832" y="3216"/>
              <a:ext cx="28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solidFill>
                    <a:srgbClr val="5F5F5F"/>
                  </a:solidFill>
                  <a:latin typeface="Comic Sans MS" pitchFamily="66" charset="0"/>
                </a:rPr>
                <a:t>Les parasites de la vigne, du concombre et du melon</a:t>
              </a:r>
              <a:r>
                <a:rPr lang="fr-FR" sz="1600">
                  <a:latin typeface="Comic Sans MS" pitchFamily="66" charset="0"/>
                </a:rPr>
                <a:t> </a:t>
              </a:r>
            </a:p>
          </p:txBody>
        </p:sp>
        <p:sp>
          <p:nvSpPr>
            <p:cNvPr id="22541" name="Text Box 37"/>
            <p:cNvSpPr txBox="1">
              <a:spLocks noChangeArrowheads="1"/>
            </p:cNvSpPr>
            <p:nvPr/>
          </p:nvSpPr>
          <p:spPr bwMode="auto">
            <a:xfrm>
              <a:off x="2832" y="3552"/>
              <a:ext cx="18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solidFill>
                    <a:srgbClr val="5F5F5F"/>
                  </a:solidFill>
                  <a:latin typeface="Comic Sans MS" pitchFamily="66" charset="0"/>
                </a:rPr>
                <a:t>Les doryphores</a:t>
              </a:r>
            </a:p>
          </p:txBody>
        </p:sp>
        <p:sp>
          <p:nvSpPr>
            <p:cNvPr id="22542" name="AutoShape 39"/>
            <p:cNvSpPr>
              <a:spLocks noChangeArrowheads="1"/>
            </p:cNvSpPr>
            <p:nvPr/>
          </p:nvSpPr>
          <p:spPr bwMode="auto">
            <a:xfrm>
              <a:off x="1632" y="1680"/>
              <a:ext cx="1152" cy="48"/>
            </a:xfrm>
            <a:prstGeom prst="rightArrow">
              <a:avLst>
                <a:gd name="adj1" fmla="val 50000"/>
                <a:gd name="adj2" fmla="val 60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2543" name="AutoShape 40"/>
            <p:cNvSpPr>
              <a:spLocks noChangeArrowheads="1"/>
            </p:cNvSpPr>
            <p:nvPr/>
          </p:nvSpPr>
          <p:spPr bwMode="auto">
            <a:xfrm>
              <a:off x="1632" y="2016"/>
              <a:ext cx="1152" cy="48"/>
            </a:xfrm>
            <a:prstGeom prst="rightArrow">
              <a:avLst>
                <a:gd name="adj1" fmla="val 50000"/>
                <a:gd name="adj2" fmla="val 60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2544" name="AutoShape 41"/>
            <p:cNvSpPr>
              <a:spLocks noChangeArrowheads="1"/>
            </p:cNvSpPr>
            <p:nvPr/>
          </p:nvSpPr>
          <p:spPr bwMode="auto">
            <a:xfrm>
              <a:off x="1632" y="2352"/>
              <a:ext cx="1152" cy="48"/>
            </a:xfrm>
            <a:prstGeom prst="rightArrow">
              <a:avLst>
                <a:gd name="adj1" fmla="val 50000"/>
                <a:gd name="adj2" fmla="val 60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2545" name="AutoShape 42"/>
            <p:cNvSpPr>
              <a:spLocks noChangeArrowheads="1"/>
            </p:cNvSpPr>
            <p:nvPr/>
          </p:nvSpPr>
          <p:spPr bwMode="auto">
            <a:xfrm>
              <a:off x="1632" y="2688"/>
              <a:ext cx="1152" cy="48"/>
            </a:xfrm>
            <a:prstGeom prst="rightArrow">
              <a:avLst>
                <a:gd name="adj1" fmla="val 50000"/>
                <a:gd name="adj2" fmla="val 60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2546" name="AutoShape 43"/>
            <p:cNvSpPr>
              <a:spLocks noChangeArrowheads="1"/>
            </p:cNvSpPr>
            <p:nvPr/>
          </p:nvSpPr>
          <p:spPr bwMode="auto">
            <a:xfrm>
              <a:off x="1632" y="3024"/>
              <a:ext cx="1152" cy="48"/>
            </a:xfrm>
            <a:prstGeom prst="rightArrow">
              <a:avLst>
                <a:gd name="adj1" fmla="val 50000"/>
                <a:gd name="adj2" fmla="val 60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2547" name="AutoShape 44"/>
            <p:cNvSpPr>
              <a:spLocks noChangeArrowheads="1"/>
            </p:cNvSpPr>
            <p:nvPr/>
          </p:nvSpPr>
          <p:spPr bwMode="auto">
            <a:xfrm>
              <a:off x="1632" y="3312"/>
              <a:ext cx="1152" cy="48"/>
            </a:xfrm>
            <a:prstGeom prst="rightArrow">
              <a:avLst>
                <a:gd name="adj1" fmla="val 50000"/>
                <a:gd name="adj2" fmla="val 60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2548" name="AutoShape 45"/>
            <p:cNvSpPr>
              <a:spLocks noChangeArrowheads="1"/>
            </p:cNvSpPr>
            <p:nvPr/>
          </p:nvSpPr>
          <p:spPr bwMode="auto">
            <a:xfrm>
              <a:off x="1632" y="3648"/>
              <a:ext cx="1152" cy="48"/>
            </a:xfrm>
            <a:prstGeom prst="rightArrow">
              <a:avLst>
                <a:gd name="adj1" fmla="val 50000"/>
                <a:gd name="adj2" fmla="val 60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2549" name="AutoShape 46"/>
            <p:cNvSpPr>
              <a:spLocks noChangeArrowheads="1"/>
            </p:cNvSpPr>
            <p:nvPr/>
          </p:nvSpPr>
          <p:spPr bwMode="auto">
            <a:xfrm>
              <a:off x="1632" y="3984"/>
              <a:ext cx="1152" cy="48"/>
            </a:xfrm>
            <a:prstGeom prst="rightArrow">
              <a:avLst>
                <a:gd name="adj1" fmla="val 50000"/>
                <a:gd name="adj2" fmla="val 60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2550" name="Text Box 47"/>
            <p:cNvSpPr txBox="1">
              <a:spLocks noChangeArrowheads="1"/>
            </p:cNvSpPr>
            <p:nvPr/>
          </p:nvSpPr>
          <p:spPr bwMode="auto">
            <a:xfrm>
              <a:off x="1824" y="1536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solidFill>
                    <a:srgbClr val="99CC00"/>
                  </a:solidFill>
                  <a:latin typeface="Comic Sans MS" pitchFamily="66" charset="0"/>
                </a:rPr>
                <a:t>éloigne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Jardiner sans pesticides,</a:t>
            </a:r>
            <a:br>
              <a:rPr lang="fr-FR" sz="3200" smtClean="0"/>
            </a:br>
            <a:r>
              <a:rPr lang="fr-FR" sz="3200" smtClean="0"/>
              <a:t>comment faire 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000" smtClean="0">
                <a:solidFill>
                  <a:srgbClr val="99CC00"/>
                </a:solidFill>
              </a:rPr>
              <a:t>Insecticides biologique </a:t>
            </a:r>
            <a:r>
              <a:rPr lang="fr-FR" sz="2000" smtClean="0"/>
              <a:t>utiliser des insecticides ancestrales pour traiter des insectes ravageurs.</a:t>
            </a:r>
          </a:p>
          <a:p>
            <a:pPr eaLnBrk="1" hangingPunct="1"/>
            <a:r>
              <a:rPr lang="fr-FR" sz="2000" smtClean="0">
                <a:solidFill>
                  <a:schemeClr val="folHlink"/>
                </a:solidFill>
              </a:rPr>
              <a:t>Les infusions de plantes :</a:t>
            </a:r>
          </a:p>
          <a:p>
            <a:pPr lvl="1" eaLnBrk="1" hangingPunct="1"/>
            <a:r>
              <a:rPr lang="fr-FR" sz="2000" smtClean="0">
                <a:solidFill>
                  <a:schemeClr val="tx1"/>
                </a:solidFill>
              </a:rPr>
              <a:t>Le purin de feuilles mortes et d’écorces de chêne dilué à 1/10 éloigne ou tue tous les insectes. </a:t>
            </a:r>
          </a:p>
          <a:p>
            <a:pPr lvl="1" eaLnBrk="1" hangingPunct="1"/>
            <a:r>
              <a:rPr lang="fr-FR" sz="2000" smtClean="0">
                <a:solidFill>
                  <a:schemeClr val="tx1"/>
                </a:solidFill>
              </a:rPr>
              <a:t>En infusion non diluée, les feuilles de rhubarbe seront utilisées contre les vers, les chenilles et les larves qui attaquent les racines des plantes : hanneton, mouche de la carotte, noctuelle, taupin…</a:t>
            </a:r>
          </a:p>
          <a:p>
            <a:pPr lvl="1" eaLnBrk="1" hangingPunct="1"/>
            <a:r>
              <a:rPr lang="fr-FR" sz="2000" smtClean="0">
                <a:solidFill>
                  <a:schemeClr val="tx1"/>
                </a:solidFill>
              </a:rPr>
              <a:t>Sans dilution, pulvérisez une infusion d’absinthe sur les acariens, les altises, les mouches (cécidomyie, mouche du chou, du cerisier, de la carotte), les chenilles</a:t>
            </a:r>
          </a:p>
          <a:p>
            <a:pPr eaLnBrk="1" hangingPunct="1">
              <a:buFontTx/>
              <a:buNone/>
            </a:pPr>
            <a:endParaRPr lang="fr-FR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Jardiner sans pesticides,</a:t>
            </a:r>
            <a:br>
              <a:rPr lang="fr-FR" sz="3200" smtClean="0"/>
            </a:br>
            <a:r>
              <a:rPr lang="fr-FR" sz="3200" smtClean="0"/>
              <a:t>comment faire 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chemeClr val="folHlink"/>
                </a:solidFill>
              </a:rPr>
              <a:t>Désherbage écologique.</a:t>
            </a:r>
            <a:r>
              <a:rPr lang="fr-FR" sz="2400" smtClean="0"/>
              <a:t> Plusieurs solutions s’offrent à vous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solidFill>
                  <a:schemeClr val="folHlink"/>
                </a:solidFill>
              </a:rPr>
              <a:t>Les plantes couvre-sol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solidFill>
                  <a:schemeClr val="folHlink"/>
                </a:solidFill>
              </a:rPr>
              <a:t>Le paillage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solidFill>
                  <a:schemeClr val="folHlink"/>
                </a:solidFill>
              </a:rPr>
              <a:t>Le faux semis :</a:t>
            </a:r>
            <a:r>
              <a:rPr lang="fr-FR" sz="2000" smtClean="0">
                <a:solidFill>
                  <a:srgbClr val="000000"/>
                </a:solidFill>
              </a:rPr>
              <a:t> faire lever les plantes indésirables et les arracher avant le vrai semis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solidFill>
                  <a:schemeClr val="folHlink"/>
                </a:solidFill>
              </a:rPr>
              <a:t>Le binage</a:t>
            </a:r>
            <a:r>
              <a:rPr lang="fr-FR" sz="2000" smtClean="0">
                <a:solidFill>
                  <a:srgbClr val="000000"/>
                </a:solidFill>
              </a:rPr>
              <a:t> : biner par temps sec et chaud pour favoriser le dessèchement des herbes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solidFill>
                  <a:schemeClr val="folHlink"/>
                </a:solidFill>
              </a:rPr>
              <a:t>Le désherbage thermique</a:t>
            </a:r>
            <a:r>
              <a:rPr lang="fr-FR" sz="2000" smtClean="0">
                <a:solidFill>
                  <a:srgbClr val="000000"/>
                </a:solidFill>
              </a:rPr>
              <a:t> : sur les allées, arroser avec de l'eau chaude additionnée de gros sel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solidFill>
                  <a:schemeClr val="folHlink"/>
                </a:solidFill>
              </a:rPr>
              <a:t>Le purin d'angélique</a:t>
            </a:r>
            <a:r>
              <a:rPr lang="fr-FR" sz="2000" smtClean="0">
                <a:solidFill>
                  <a:srgbClr val="000000"/>
                </a:solidFill>
              </a:rPr>
              <a:t> : faire macérer 1 kg d'angélique dans 10 litres d'eau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smtClean="0">
                <a:solidFill>
                  <a:srgbClr val="000000"/>
                </a:solidFill>
              </a:rPr>
              <a:t>L'eau de cuisson des pommes de terre possède des vertus herbicides encore plus efficaces lorsque l'eau est bouillante</a:t>
            </a:r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Pour plus </a:t>
            </a:r>
            <a:br>
              <a:rPr lang="fr-FR" sz="3200" smtClean="0"/>
            </a:br>
            <a:r>
              <a:rPr lang="fr-FR" sz="3200" smtClean="0"/>
              <a:t>d’informations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39552" y="1700213"/>
            <a:ext cx="61206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Trebuchet MS" pitchFamily="34" charset="0"/>
                <a:hlinkClick r:id="rId2"/>
              </a:rPr>
              <a:t>www.generations-futures.com</a:t>
            </a:r>
            <a:r>
              <a:rPr lang="fr-FR" dirty="0">
                <a:latin typeface="Trebuchet MS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latin typeface="Trebuchet MS" pitchFamily="34" charset="0"/>
                <a:hlinkClick r:id="rId3"/>
              </a:rPr>
              <a:t>www.semaine-sans-pesticides.com</a:t>
            </a:r>
            <a:r>
              <a:rPr lang="fr-FR" dirty="0" smtClean="0">
                <a:latin typeface="Trebuchet MS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fr-FR" dirty="0" smtClean="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latin typeface="Trebuchet MS" pitchFamily="34" charset="0"/>
              </a:rPr>
              <a:t>Contact : 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latin typeface="Trebuchet MS" pitchFamily="34" charset="0"/>
                <a:hlinkClick r:id="rId4"/>
              </a:rPr>
              <a:t>contact@semaine-sans-pesticides.fr</a:t>
            </a:r>
            <a:r>
              <a:rPr lang="fr-FR" dirty="0" smtClean="0">
                <a:latin typeface="Trebuchet MS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fr-FR" dirty="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fr-FR" dirty="0"/>
          </a:p>
        </p:txBody>
      </p:sp>
      <p:pic>
        <p:nvPicPr>
          <p:cNvPr id="22532" name="Picture 5" descr="C:\Users\MDRGF\Desktop\LOGO\generations_futures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67400" y="5732463"/>
            <a:ext cx="2670175" cy="649287"/>
          </a:xfrm>
          <a:noFill/>
        </p:spPr>
      </p:pic>
      <p:pic>
        <p:nvPicPr>
          <p:cNvPr id="6" name="Image 5" descr="Logo françai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2492896"/>
            <a:ext cx="2767313" cy="26227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Qu’est-ce qu’un </a:t>
            </a:r>
            <a:br>
              <a:rPr lang="fr-FR" sz="3200" smtClean="0"/>
            </a:br>
            <a:r>
              <a:rPr lang="fr-FR" sz="3200" smtClean="0"/>
              <a:t>pesticide ?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smtClean="0"/>
              <a:t>Etymologie : </a:t>
            </a:r>
            <a:r>
              <a:rPr lang="bg-BG" sz="2400" smtClean="0"/>
              <a:t>pesticides sont des substances dont la terminaison du nom en « cide » indique qu’ils ont pour fonction de </a:t>
            </a:r>
            <a:r>
              <a:rPr lang="bg-BG" sz="2400" b="1" smtClean="0">
                <a:solidFill>
                  <a:schemeClr val="folHlink"/>
                </a:solidFill>
              </a:rPr>
              <a:t>tuer</a:t>
            </a:r>
            <a:r>
              <a:rPr lang="bg-BG" sz="2400" smtClean="0">
                <a:solidFill>
                  <a:schemeClr val="folHlink"/>
                </a:solidFill>
              </a:rPr>
              <a:t> </a:t>
            </a:r>
            <a:r>
              <a:rPr lang="bg-BG" sz="2400" smtClean="0"/>
              <a:t>des êtres vivants.</a:t>
            </a:r>
            <a:r>
              <a:rPr lang="fr-FR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fr-FR" sz="2400" smtClean="0"/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Un pesticide à pour vocation d’</a:t>
            </a:r>
            <a:r>
              <a:rPr lang="fr-FR" sz="2400" b="1" smtClean="0">
                <a:solidFill>
                  <a:schemeClr val="folHlink"/>
                </a:solidFill>
              </a:rPr>
              <a:t>éliminer</a:t>
            </a:r>
            <a:r>
              <a:rPr lang="fr-FR" sz="2400" smtClean="0"/>
              <a:t> ce qu’on appelle les « ravageurs ». Ce sont des plantes, des insectes ou des champignons qui peuvent défavoriser la pousse et la santé de certaines plantes.</a:t>
            </a:r>
          </a:p>
          <a:p>
            <a:pPr eaLnBrk="1" hangingPunct="1">
              <a:lnSpc>
                <a:spcPct val="80000"/>
              </a:lnSpc>
            </a:pPr>
            <a:endParaRPr lang="fr-FR" sz="2400" smtClean="0"/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Différentes catégories de pesticides :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>
                <a:solidFill>
                  <a:schemeClr val="folHlink"/>
                </a:solidFill>
              </a:rPr>
              <a:t>Les insecticides</a:t>
            </a:r>
            <a:r>
              <a:rPr lang="fr-FR" sz="2000" smtClean="0"/>
              <a:t> : ayant pour objectif l’élimination des insectes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>
                <a:solidFill>
                  <a:schemeClr val="folHlink"/>
                </a:solidFill>
              </a:rPr>
              <a:t>Les fongicides</a:t>
            </a:r>
            <a:r>
              <a:rPr lang="fr-FR" sz="2000" smtClean="0"/>
              <a:t> : qui éradiquent les champignons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>
                <a:solidFill>
                  <a:schemeClr val="folHlink"/>
                </a:solidFill>
              </a:rPr>
              <a:t>Les herbicides</a:t>
            </a:r>
            <a:r>
              <a:rPr lang="fr-FR" sz="2000" smtClean="0"/>
              <a:t> : qui détruisent les  « mauvaises herbes »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Et d’autres pesticides tels que taupicides, parasiticides, etc…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Répartition de la </a:t>
            </a:r>
            <a:br>
              <a:rPr lang="fr-FR" sz="3200" smtClean="0"/>
            </a:br>
            <a:r>
              <a:rPr lang="fr-FR" sz="3200" smtClean="0"/>
              <a:t>consommation de pesticides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2000" dirty="0" smtClean="0"/>
          </a:p>
          <a:p>
            <a:pPr eaLnBrk="1" hangingPunct="1"/>
            <a:r>
              <a:rPr lang="fr-FR" sz="2000" dirty="0" smtClean="0"/>
              <a:t>Avec 62700  tonnes de matières actives utilisées par an, la France est, de loin, le premier utilisateur européen</a:t>
            </a:r>
          </a:p>
          <a:p>
            <a:pPr eaLnBrk="1" hangingPunct="1">
              <a:lnSpc>
                <a:spcPct val="80000"/>
              </a:lnSpc>
              <a:buNone/>
            </a:pPr>
            <a:endParaRPr lang="fr-FR" sz="20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dirty="0" smtClean="0"/>
              <a:t>Milieu agricole : </a:t>
            </a:r>
            <a:r>
              <a:rPr lang="fr-FR" sz="2000" b="1" dirty="0" smtClean="0">
                <a:solidFill>
                  <a:schemeClr val="folHlink"/>
                </a:solidFill>
              </a:rPr>
              <a:t>90%</a:t>
            </a:r>
            <a:r>
              <a:rPr lang="fr-FR" sz="2000" dirty="0" smtClean="0"/>
              <a:t> des consommations nationales de pesticides</a:t>
            </a:r>
          </a:p>
          <a:p>
            <a:pPr eaLnBrk="1" hangingPunct="1">
              <a:lnSpc>
                <a:spcPct val="80000"/>
              </a:lnSpc>
            </a:pPr>
            <a:endParaRPr lang="fr-FR" sz="20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dirty="0" smtClean="0"/>
              <a:t>Collectivités locales : entretien des voiries et des espaces verts</a:t>
            </a:r>
          </a:p>
          <a:p>
            <a:pPr eaLnBrk="1" hangingPunct="1">
              <a:lnSpc>
                <a:spcPct val="80000"/>
              </a:lnSpc>
            </a:pPr>
            <a:endParaRPr lang="fr-FR" sz="20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dirty="0" smtClean="0"/>
              <a:t>Ménage : entretien des jardins et éliminations des nuisibles (souris, insectes, cafards, blattes, </a:t>
            </a:r>
            <a:r>
              <a:rPr lang="fr-FR" sz="2000" dirty="0" err="1" smtClean="0"/>
              <a:t>etc</a:t>
            </a:r>
            <a:r>
              <a:rPr lang="fr-FR" sz="2000" dirty="0" smtClean="0"/>
              <a:t>…)</a:t>
            </a:r>
          </a:p>
          <a:p>
            <a:pPr eaLnBrk="1" hangingPunct="1">
              <a:lnSpc>
                <a:spcPct val="80000"/>
              </a:lnSpc>
            </a:pPr>
            <a:endParaRPr lang="fr-FR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solidFill>
                  <a:schemeClr val="folHlink"/>
                </a:solidFill>
              </a:rPr>
              <a:t>CONSEQUENCES : L</a:t>
            </a:r>
            <a:r>
              <a:rPr lang="bg-BG" sz="2000" b="1" dirty="0" smtClean="0">
                <a:solidFill>
                  <a:schemeClr val="folHlink"/>
                </a:solidFill>
              </a:rPr>
              <a:t>ors de la pulvérisation </a:t>
            </a:r>
            <a:r>
              <a:rPr lang="bg-BG" sz="2000" b="1" dirty="0" smtClean="0">
                <a:solidFill>
                  <a:srgbClr val="FF6600"/>
                </a:solidFill>
              </a:rPr>
              <a:t>25 </a:t>
            </a:r>
            <a:r>
              <a:rPr lang="bg-BG" sz="2000" b="1" dirty="0" smtClean="0">
                <a:solidFill>
                  <a:schemeClr val="folHlink"/>
                </a:solidFill>
              </a:rPr>
              <a:t>à </a:t>
            </a:r>
            <a:r>
              <a:rPr lang="bg-BG" sz="2000" b="1" dirty="0" smtClean="0">
                <a:solidFill>
                  <a:srgbClr val="FF6600"/>
                </a:solidFill>
              </a:rPr>
              <a:t>75 %</a:t>
            </a:r>
            <a:r>
              <a:rPr lang="bg-BG" sz="2000" b="1" dirty="0" smtClean="0">
                <a:solidFill>
                  <a:schemeClr val="folHlink"/>
                </a:solidFill>
              </a:rPr>
              <a:t> des quantités de pesticides appliquées partent dans l’atmosphère</a:t>
            </a:r>
            <a:r>
              <a:rPr lang="fr-FR" sz="2000" b="1" dirty="0" smtClean="0">
                <a:solidFill>
                  <a:schemeClr val="folHlink"/>
                </a:solidFill>
              </a:rPr>
              <a:t>. </a:t>
            </a:r>
            <a:endParaRPr lang="fr-FR" sz="20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1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Plan Ecophyto 2018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700213"/>
            <a:ext cx="896461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2400" b="1">
                <a:solidFill>
                  <a:schemeClr val="folHlink"/>
                </a:solidFill>
                <a:latin typeface="Trebuchet MS" pitchFamily="34" charset="0"/>
              </a:rPr>
              <a:t>Un plan pour réduire de moitié l’usage des pesticides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fr-FR" sz="2400" b="1">
              <a:solidFill>
                <a:schemeClr val="folHlink"/>
              </a:solidFill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2000">
                <a:solidFill>
                  <a:srgbClr val="333333"/>
                </a:solidFill>
                <a:latin typeface="Trebuchet MS" pitchFamily="34" charset="0"/>
              </a:rPr>
              <a:t>Objectifs de réduction de 50% des usages de pesticides dans le milieu agricole d’ici 2018.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fr-FR" sz="2000">
              <a:solidFill>
                <a:srgbClr val="333333"/>
              </a:solidFill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 sz="2000">
              <a:solidFill>
                <a:srgbClr val="333333"/>
              </a:solidFill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fr-FR" sz="2000">
              <a:solidFill>
                <a:srgbClr val="333333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Comment réduire</a:t>
            </a:r>
            <a:br>
              <a:rPr lang="fr-FR" sz="3200" smtClean="0"/>
            </a:br>
            <a:r>
              <a:rPr lang="fr-FR" sz="3200" smtClean="0"/>
              <a:t>l’utilisation des pesticides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fr-FR" sz="1800" b="1" smtClean="0">
                <a:solidFill>
                  <a:schemeClr val="folHlink"/>
                </a:solidFill>
              </a:rPr>
              <a:t>Les alternatives aux pesticides de synthèse sont  maintenant reconnues comme efficaces en agriculture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fr-FR" sz="1800" b="1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sz="1800" b="1" smtClean="0"/>
              <a:t> </a:t>
            </a:r>
            <a:r>
              <a:rPr lang="fr-FR" sz="2000" smtClean="0"/>
              <a:t>L’INRA et le Cemagref recommandent l’Agriculture Biologique et la Production Intégrée en Agriculture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sz="1600" i="1" smtClean="0"/>
              <a:t>(Expertise scientifique collective INRA/Cemagref, décembre 2005)</a:t>
            </a:r>
            <a:r>
              <a:rPr lang="fr-FR" sz="2000" smtClean="0"/>
              <a:t> </a:t>
            </a:r>
          </a:p>
          <a:p>
            <a:pPr marL="0" indent="0" eaLnBrk="1" hangingPunct="1">
              <a:lnSpc>
                <a:spcPct val="80000"/>
              </a:lnSpc>
            </a:pPr>
            <a:endParaRPr lang="fr-FR" sz="2000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sz="2000" b="1" smtClean="0"/>
              <a:t> </a:t>
            </a:r>
            <a:r>
              <a:rPr lang="fr-FR" sz="2000" smtClean="0"/>
              <a:t>L’UE recommande « l’application de normes générales de lutte intégrée » dans son projet de Directive cadre sur l’utilisation des pesticides.</a:t>
            </a:r>
          </a:p>
          <a:p>
            <a:pPr marL="0" indent="0" eaLnBrk="1" hangingPunct="1">
              <a:lnSpc>
                <a:spcPct val="80000"/>
              </a:lnSpc>
            </a:pPr>
            <a:endParaRPr lang="fr-FR" sz="2000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sz="2000" smtClean="0"/>
              <a:t> </a:t>
            </a:r>
            <a:r>
              <a:rPr lang="fr-FR" sz="2000" smtClean="0">
                <a:solidFill>
                  <a:schemeClr val="tx1"/>
                </a:solidFill>
              </a:rPr>
              <a:t>Pour la culture du blé tendre, l’INRA montre que l’itinéraire intégré permet de dégager en moyenne 56 Euros de plus de marge par hectare que la conduite classique (raisonnée)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sz="1600" i="1" smtClean="0">
                <a:solidFill>
                  <a:schemeClr val="tx1"/>
                </a:solidFill>
              </a:rPr>
              <a:t>(source : Bernard Rolland, INRA de Rennes. Présentation à l’Académie d’Agriculture de France, 2005)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fr-FR" sz="1600" b="1" i="1" smtClean="0"/>
          </a:p>
          <a:p>
            <a:pPr marL="0" indent="0" eaLnBrk="1" hangingPunct="1">
              <a:lnSpc>
                <a:spcPct val="80000"/>
              </a:lnSpc>
            </a:pPr>
            <a:endParaRPr lang="fr-FR" sz="1800" b="1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Production Intégrée</a:t>
            </a:r>
            <a:br>
              <a:rPr lang="fr-FR" sz="3200" smtClean="0"/>
            </a:br>
            <a:endParaRPr lang="fr-FR" sz="32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332038"/>
            <a:ext cx="8229600" cy="4525962"/>
          </a:xfrm>
        </p:spPr>
        <p:txBody>
          <a:bodyPr/>
          <a:lstStyle/>
          <a:p>
            <a:pPr eaLnBrk="1" hangingPunct="1"/>
            <a:r>
              <a:rPr lang="fr-FR" sz="2000" smtClean="0"/>
              <a:t>Agriculture intégrée est mode agricole issus de méthode agronomique biologique.</a:t>
            </a:r>
          </a:p>
          <a:p>
            <a:pPr eaLnBrk="1" hangingPunct="1">
              <a:buFontTx/>
              <a:buNone/>
            </a:pPr>
            <a:endParaRPr lang="fr-FR" sz="2000" smtClean="0"/>
          </a:p>
          <a:p>
            <a:pPr eaLnBrk="1" hangingPunct="1"/>
            <a:r>
              <a:rPr lang="fr-FR" sz="2000" smtClean="0"/>
              <a:t>Cette agriculture utilise les pesticides chimiques que lorsque leur rentabilité est démontrée et qu’ils n’auront aucun effets nuisible sur la santé de la collectivité et l’environnement.</a:t>
            </a:r>
          </a:p>
          <a:p>
            <a:pPr eaLnBrk="1" hangingPunct="1"/>
            <a:endParaRPr lang="fr-FR" sz="2000" smtClean="0"/>
          </a:p>
          <a:p>
            <a:pPr eaLnBrk="1" hangingPunct="1">
              <a:buFont typeface="Wingdings" pitchFamily="2" charset="2"/>
              <a:buNone/>
            </a:pPr>
            <a:endParaRPr lang="fr-FR" sz="2000" smtClean="0"/>
          </a:p>
          <a:p>
            <a:pPr eaLnBrk="1" hangingPunct="1">
              <a:buFont typeface="Wingdings" pitchFamily="2" charset="2"/>
              <a:buChar char="Ø"/>
            </a:pPr>
            <a:endParaRPr lang="fr-F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L’agriculture </a:t>
            </a:r>
            <a:br>
              <a:rPr lang="fr-FR" sz="3200" smtClean="0"/>
            </a:br>
            <a:r>
              <a:rPr lang="fr-FR" sz="3200" smtClean="0"/>
              <a:t>biologique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78597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000" smtClean="0"/>
              <a:t>Les grands principes 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2000" smtClean="0"/>
              <a:t>Non utilisation de produits chimiques de synthèse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2000" smtClean="0"/>
              <a:t>Préservation de l’équilibre naturel : santé des sols, eau, végétal, animal et être humain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2000" smtClean="0"/>
              <a:t>Recyclage des matières organiques naturelles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2000" smtClean="0"/>
              <a:t>Rotation des cultures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2000" smtClean="0"/>
              <a:t>Respects des saisons et caractéristiques du terroir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2000" smtClean="0"/>
              <a:t>Respect de la santé et du bien être animal – qualité des aliments, espace vital important, libre accès aux parcours extérieurs, médecines alternatives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2000" smtClean="0"/>
              <a:t>Interdiction des OGM</a:t>
            </a:r>
          </a:p>
          <a:p>
            <a:pPr eaLnBrk="1" hangingPunct="1">
              <a:buFontTx/>
              <a:buNone/>
            </a:pPr>
            <a:endParaRPr lang="fr-FR" sz="2000" smtClean="0"/>
          </a:p>
        </p:txBody>
      </p:sp>
      <p:pic>
        <p:nvPicPr>
          <p:cNvPr id="7" name="Espace réservé du contenu 6" descr="feuille ec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5157192"/>
            <a:ext cx="1524000" cy="1095375"/>
          </a:xfrm>
        </p:spPr>
      </p:pic>
      <p:pic>
        <p:nvPicPr>
          <p:cNvPr id="9" name="Espace réservé du contenu 8" descr="Ecolabel-2012.pn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415600" y="1484784"/>
            <a:ext cx="1728400" cy="16650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L’agriculture Bio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r-FR" sz="2400" dirty="0" smtClean="0"/>
              <a:t>La bio ne représente aujourd’hui en France que 1,8% des surfaces agricoles cultivées, loin derrière l’Autriche, plus de 8.5 %, l’Italie près de 8%, le Danemark 6.6 %, la Suède 6 % ou la Suisse plus de 6% …</a:t>
            </a:r>
            <a:endParaRPr lang="fr-FR" sz="2000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eaLnBrk="1" hangingPunct="1"/>
            <a:endParaRPr lang="fr-F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r-FR" sz="2400" dirty="0" smtClean="0">
                <a:solidFill>
                  <a:schemeClr val="tx1"/>
                </a:solidFill>
              </a:rPr>
              <a:t>Aujourd’hui, </a:t>
            </a:r>
            <a:r>
              <a:rPr lang="fr-FR" sz="2400" b="1" dirty="0" smtClean="0">
                <a:solidFill>
                  <a:schemeClr val="folHlink"/>
                </a:solidFill>
              </a:rPr>
              <a:t>44%</a:t>
            </a:r>
            <a:r>
              <a:rPr lang="fr-FR" sz="2400" dirty="0" smtClean="0">
                <a:solidFill>
                  <a:schemeClr val="tx1"/>
                </a:solidFill>
              </a:rPr>
              <a:t> des Français disent consommer des produits issus de l’agriculture Bio.</a:t>
            </a:r>
          </a:p>
          <a:p>
            <a:pPr eaLnBrk="1" hangingPunct="1"/>
            <a:endParaRPr lang="fr-FR" sz="20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fr-FR" sz="16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1152</Words>
  <Application>Microsoft Office PowerPoint</Application>
  <PresentationFormat>Affichage à l'écran (4:3)</PresentationFormat>
  <Paragraphs>191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Modèle par défaut</vt:lpstr>
      <vt:lpstr>Diapositive 1</vt:lpstr>
      <vt:lpstr>SOMMAIRE</vt:lpstr>
      <vt:lpstr>Qu’est-ce qu’un  pesticide ?</vt:lpstr>
      <vt:lpstr>Répartition de la  consommation de pesticides</vt:lpstr>
      <vt:lpstr>Plan Ecophyto 2018</vt:lpstr>
      <vt:lpstr>Comment réduire l’utilisation des pesticides</vt:lpstr>
      <vt:lpstr>Production Intégrée </vt:lpstr>
      <vt:lpstr>L’agriculture  biologique</vt:lpstr>
      <vt:lpstr>L’agriculture Bio</vt:lpstr>
      <vt:lpstr>Comment remplacer les pesticides en milieu agricole</vt:lpstr>
      <vt:lpstr>Comment remplacer  les pesticides</vt:lpstr>
      <vt:lpstr>Comment remplacer  les pesticides</vt:lpstr>
      <vt:lpstr>Zéro Pesticides dans les collectivités</vt:lpstr>
      <vt:lpstr>Exemple dans le  département de l’Isère</vt:lpstr>
      <vt:lpstr>Exemple à Rennes</vt:lpstr>
      <vt:lpstr>Désherber sans chimie  en zone urbaine</vt:lpstr>
      <vt:lpstr>Désherber sans chimie en zone urbaine</vt:lpstr>
      <vt:lpstr>Désherber sans chimie  en zone urbaine</vt:lpstr>
      <vt:lpstr>Jardinage et  usages domestiques</vt:lpstr>
      <vt:lpstr>Jardiner sans pesticides, comment faire ?</vt:lpstr>
      <vt:lpstr>Jardiner sans pesticides, comment faire ?</vt:lpstr>
      <vt:lpstr>Jardiner sans pesticides, comment faire ?</vt:lpstr>
      <vt:lpstr>Jardiner sans pesticides, comment faire ?</vt:lpstr>
      <vt:lpstr>Pour plus  d’informations</vt:lpstr>
    </vt:vector>
  </TitlesOfParts>
  <Company>MDRGF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Nicolas</dc:creator>
  <cp:lastModifiedBy>Generations futures</cp:lastModifiedBy>
  <cp:revision>17</cp:revision>
  <dcterms:created xsi:type="dcterms:W3CDTF">2010-02-10T14:45:16Z</dcterms:created>
  <dcterms:modified xsi:type="dcterms:W3CDTF">2014-03-06T12:13:09Z</dcterms:modified>
</cp:coreProperties>
</file>