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2" r:id="rId8"/>
    <p:sldId id="263" r:id="rId9"/>
    <p:sldId id="265" r:id="rId10"/>
    <p:sldId id="266" r:id="rId11"/>
    <p:sldId id="270" r:id="rId12"/>
    <p:sldId id="267" r:id="rId13"/>
    <p:sldId id="272" r:id="rId14"/>
    <p:sldId id="275" r:id="rId15"/>
    <p:sldId id="273" r:id="rId16"/>
    <p:sldId id="276" r:id="rId17"/>
    <p:sldId id="278" r:id="rId18"/>
    <p:sldId id="277" r:id="rId19"/>
    <p:sldId id="271" r:id="rId20"/>
    <p:sldId id="274" r:id="rId21"/>
    <p:sldId id="268" r:id="rId22"/>
    <p:sldId id="269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E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s-ES_tradnl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_tradnl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_tradnl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_tradnl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_tradnl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_tradnl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_tradnl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_tradnl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_tradnl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E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s-ES_tradnl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_tradnl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BD898-E9A6-4D99-B99C-3EE159D4A71C}" type="datetimeFigureOut">
              <a:rPr lang="es-ES_tradnl" smtClean="0"/>
              <a:pPr/>
              <a:t>13/11/2014</a:t>
            </a:fld>
            <a:endParaRPr lang="es-ES_tradn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200E6-8284-4C60-8B4E-DBE3EBD59876}" type="slidenum">
              <a:rPr lang="es-ES_tradnl" smtClean="0"/>
              <a:pPr/>
              <a:t>‹N°›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9wkwaDHDfk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emaine-sans-pesticides.fr/" TargetMode="External"/><Relationship Id="rId4" Type="http://schemas.openxmlformats.org/officeDocument/2006/relationships/hyperlink" Target="mailto:contact@semaine-sans-pesticides.fr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La SPAP_fête_ses_10_a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005064"/>
          </a:xfrm>
          <a:prstGeom prst="rect">
            <a:avLst/>
          </a:prstGeom>
        </p:spPr>
      </p:pic>
      <p:pic>
        <p:nvPicPr>
          <p:cNvPr id="7" name="Image 6" descr="Abe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80928"/>
            <a:ext cx="2066925" cy="322897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2636912"/>
            <a:ext cx="5544616" cy="1224136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sz="4000" b="1" dirty="0" smtClean="0"/>
              <a:t>20-30 MARS 2015</a:t>
            </a:r>
            <a:endParaRPr lang="es-ES_tradnl" sz="4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331640" y="616530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1ère réunion partenaires – 26 septembre 2014 – </a:t>
            </a:r>
            <a:r>
              <a:rPr lang="es-ES_tradnl" dirty="0" err="1" smtClean="0"/>
              <a:t>Sophie</a:t>
            </a:r>
            <a:r>
              <a:rPr lang="es-ES_tradnl" dirty="0" smtClean="0"/>
              <a:t> </a:t>
            </a:r>
            <a:r>
              <a:rPr lang="es-ES_tradnl" dirty="0" err="1" smtClean="0"/>
              <a:t>Bordères</a:t>
            </a:r>
            <a:endParaRPr lang="es-ES_tradnl" dirty="0"/>
          </a:p>
        </p:txBody>
      </p:sp>
      <p:pic>
        <p:nvPicPr>
          <p:cNvPr id="6" name="Image 5" descr="generations_futur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4365104"/>
            <a:ext cx="2912872" cy="7070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a SPAP_fête_ses_10_a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005064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56792"/>
            <a:ext cx="893832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s-ES_tradnl" sz="2800" dirty="0" smtClean="0"/>
          </a:p>
          <a:p>
            <a:pPr>
              <a:buNone/>
            </a:pPr>
            <a:endParaRPr lang="es-ES_tradnl" sz="2800" dirty="0"/>
          </a:p>
          <a:p>
            <a:pPr>
              <a:buNone/>
            </a:pPr>
            <a:endParaRPr lang="es-ES_tradnl" sz="2800" dirty="0" smtClean="0"/>
          </a:p>
          <a:p>
            <a:pPr>
              <a:buNone/>
            </a:pPr>
            <a:endParaRPr lang="es-ES_tradnl" sz="3300" dirty="0" smtClean="0"/>
          </a:p>
          <a:p>
            <a:pPr>
              <a:buNone/>
            </a:pPr>
            <a:r>
              <a:rPr lang="es-ES_tradnl" sz="4600" dirty="0" err="1" smtClean="0"/>
              <a:t>C’est</a:t>
            </a:r>
            <a:r>
              <a:rPr lang="es-ES_tradnl" sz="4600" dirty="0" smtClean="0"/>
              <a:t> </a:t>
            </a:r>
            <a:r>
              <a:rPr lang="es-ES_tradnl" sz="4600" dirty="0" err="1" smtClean="0"/>
              <a:t>l’occasion</a:t>
            </a:r>
            <a:r>
              <a:rPr lang="es-ES_tradnl" sz="4600" dirty="0" smtClean="0"/>
              <a:t> idéale de:</a:t>
            </a:r>
          </a:p>
          <a:p>
            <a:pPr>
              <a:buNone/>
            </a:pPr>
            <a:r>
              <a:rPr lang="es-ES_tradnl" sz="2800" dirty="0" smtClean="0"/>
              <a:t> </a:t>
            </a:r>
          </a:p>
          <a:p>
            <a:r>
              <a:rPr lang="es-ES_tradnl" sz="3600" b="1" dirty="0" err="1" smtClean="0"/>
              <a:t>Dresser</a:t>
            </a:r>
            <a:r>
              <a:rPr lang="es-ES_tradnl" sz="3600" b="1" dirty="0" smtClean="0"/>
              <a:t> un </a:t>
            </a:r>
            <a:r>
              <a:rPr lang="es-ES_tradnl" sz="3600" b="1" dirty="0" err="1" smtClean="0"/>
              <a:t>bilan</a:t>
            </a:r>
            <a:r>
              <a:rPr lang="es-ES_tradnl" sz="3600" dirty="0" smtClean="0"/>
              <a:t> de 10 </a:t>
            </a:r>
            <a:r>
              <a:rPr lang="es-ES_tradnl" sz="3600" dirty="0" err="1" smtClean="0"/>
              <a:t>ans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d’actions</a:t>
            </a:r>
            <a:r>
              <a:rPr lang="es-ES_tradnl" sz="3600" dirty="0" smtClean="0"/>
              <a:t> en </a:t>
            </a:r>
            <a:r>
              <a:rPr lang="es-ES_tradnl" sz="3600" dirty="0" err="1" smtClean="0"/>
              <a:t>faveur</a:t>
            </a:r>
            <a:r>
              <a:rPr lang="es-ES_tradnl" sz="3600" dirty="0" smtClean="0"/>
              <a:t> des </a:t>
            </a:r>
            <a:r>
              <a:rPr lang="es-ES_tradnl" sz="3600" dirty="0" err="1" smtClean="0"/>
              <a:t>alternatives</a:t>
            </a:r>
            <a:r>
              <a:rPr lang="es-ES_tradnl" sz="3600" dirty="0" smtClean="0"/>
              <a:t>.</a:t>
            </a:r>
          </a:p>
          <a:p>
            <a:pPr>
              <a:buNone/>
            </a:pPr>
            <a:endParaRPr lang="es-ES_tradnl" sz="3600" dirty="0" smtClean="0"/>
          </a:p>
          <a:p>
            <a:r>
              <a:rPr lang="es-ES_tradnl" sz="3600" dirty="0" err="1" smtClean="0"/>
              <a:t>Demander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aux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décideurs</a:t>
            </a:r>
            <a:r>
              <a:rPr lang="es-ES_tradnl" sz="3600" dirty="0" smtClean="0"/>
              <a:t> de </a:t>
            </a:r>
            <a:r>
              <a:rPr lang="es-ES_tradnl" sz="3600" dirty="0" err="1" smtClean="0"/>
              <a:t>prendre</a:t>
            </a:r>
            <a:r>
              <a:rPr lang="es-ES_tradnl" sz="3600" dirty="0" smtClean="0"/>
              <a:t> </a:t>
            </a:r>
            <a:r>
              <a:rPr lang="es-ES_tradnl" sz="3600" b="1" dirty="0" smtClean="0"/>
              <a:t>de </a:t>
            </a:r>
            <a:r>
              <a:rPr lang="es-ES_tradnl" sz="3600" b="1" dirty="0" err="1" smtClean="0"/>
              <a:t>réelles</a:t>
            </a:r>
            <a:r>
              <a:rPr lang="es-ES_tradnl" sz="3600" b="1" dirty="0" smtClean="0"/>
              <a:t> mesures de </a:t>
            </a:r>
            <a:r>
              <a:rPr lang="es-ES_tradnl" sz="3600" b="1" dirty="0" err="1" smtClean="0"/>
              <a:t>réduction</a:t>
            </a:r>
            <a:r>
              <a:rPr lang="es-ES_tradnl" sz="3600" b="1" dirty="0" smtClean="0"/>
              <a:t> des </a:t>
            </a:r>
            <a:r>
              <a:rPr lang="es-ES_tradnl" sz="3600" b="1" dirty="0" err="1" smtClean="0"/>
              <a:t>pesticides</a:t>
            </a:r>
            <a:r>
              <a:rPr lang="es-ES_tradnl" sz="3600" b="1" dirty="0" smtClean="0"/>
              <a:t> et de </a:t>
            </a:r>
            <a:r>
              <a:rPr lang="es-ES_tradnl" sz="3600" b="1" dirty="0" err="1" smtClean="0"/>
              <a:t>protection</a:t>
            </a:r>
            <a:r>
              <a:rPr lang="es-ES_tradnl" sz="3600" b="1" dirty="0" smtClean="0"/>
              <a:t> </a:t>
            </a:r>
            <a:r>
              <a:rPr lang="es-ES_tradnl" sz="3600" dirty="0" smtClean="0"/>
              <a:t>des </a:t>
            </a:r>
            <a:r>
              <a:rPr lang="es-ES_tradnl" sz="3600" dirty="0" err="1" smtClean="0"/>
              <a:t>populations</a:t>
            </a:r>
            <a:r>
              <a:rPr lang="es-ES_tradnl" sz="3600" dirty="0" smtClean="0"/>
              <a:t> et de </a:t>
            </a:r>
            <a:r>
              <a:rPr lang="es-ES_tradnl" sz="3600" dirty="0" err="1" smtClean="0"/>
              <a:t>l’environnement</a:t>
            </a:r>
            <a:r>
              <a:rPr lang="es-ES_tradnl" sz="3600" dirty="0" smtClean="0"/>
              <a:t>.</a:t>
            </a:r>
            <a:endParaRPr lang="es-ES_tradnl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380028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96552" y="476672"/>
            <a:ext cx="8229600" cy="1143000"/>
          </a:xfrm>
        </p:spPr>
        <p:txBody>
          <a:bodyPr/>
          <a:lstStyle/>
          <a:p>
            <a:r>
              <a:rPr lang="es-ES_tradnl" b="1" dirty="0" smtClean="0"/>
              <a:t>Nos </a:t>
            </a:r>
            <a:r>
              <a:rPr lang="es-ES_tradnl" b="1" dirty="0" err="1" smtClean="0"/>
              <a:t>idées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pour</a:t>
            </a:r>
            <a:r>
              <a:rPr lang="es-ES_tradnl" b="1" dirty="0" smtClean="0"/>
              <a:t> les 10 </a:t>
            </a:r>
            <a:r>
              <a:rPr lang="es-ES_tradnl" b="1" dirty="0" err="1" smtClean="0"/>
              <a:t>ans</a:t>
            </a:r>
            <a:endParaRPr lang="es-ES_tradnl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2780928"/>
            <a:ext cx="7200800" cy="4077072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/>
              <a:t>T</a:t>
            </a:r>
            <a:r>
              <a:rPr lang="es-ES_tradnl" dirty="0" smtClean="0"/>
              <a:t>our de France “une date, un </a:t>
            </a:r>
            <a:r>
              <a:rPr lang="es-ES_tradnl" dirty="0" err="1" smtClean="0"/>
              <a:t>lieu</a:t>
            </a:r>
            <a:r>
              <a:rPr lang="es-ES_tradnl" dirty="0" smtClean="0"/>
              <a:t>, un </a:t>
            </a:r>
            <a:r>
              <a:rPr lang="es-ES_tradnl" dirty="0" err="1" smtClean="0"/>
              <a:t>évènement</a:t>
            </a:r>
            <a:r>
              <a:rPr lang="es-ES_tradnl" dirty="0" smtClean="0"/>
              <a:t>”</a:t>
            </a:r>
          </a:p>
          <a:p>
            <a:r>
              <a:rPr lang="es-ES_tradnl" dirty="0" err="1" smtClean="0"/>
              <a:t>Lancement</a:t>
            </a:r>
            <a:r>
              <a:rPr lang="es-ES_tradnl" dirty="0" smtClean="0"/>
              <a:t> </a:t>
            </a:r>
            <a:r>
              <a:rPr lang="es-ES_tradnl" dirty="0" err="1" smtClean="0"/>
              <a:t>d’un</a:t>
            </a:r>
            <a:r>
              <a:rPr lang="es-ES_tradnl" dirty="0" smtClean="0"/>
              <a:t> </a:t>
            </a:r>
            <a:r>
              <a:rPr lang="es-ES_tradnl" dirty="0" err="1" smtClean="0"/>
              <a:t>réseau</a:t>
            </a:r>
            <a:r>
              <a:rPr lang="es-ES_tradnl" dirty="0" smtClean="0"/>
              <a:t> </a:t>
            </a:r>
            <a:r>
              <a:rPr lang="es-ES_tradnl" dirty="0" err="1" smtClean="0"/>
              <a:t>international</a:t>
            </a:r>
            <a:r>
              <a:rPr lang="es-ES_tradnl" dirty="0" smtClean="0"/>
              <a:t> de victimes des </a:t>
            </a:r>
            <a:r>
              <a:rPr lang="es-ES_tradnl" dirty="0" err="1" smtClean="0"/>
              <a:t>pesticides</a:t>
            </a:r>
            <a:r>
              <a:rPr lang="es-ES_tradnl" dirty="0" smtClean="0"/>
              <a:t> (</a:t>
            </a:r>
            <a:r>
              <a:rPr lang="es-ES_tradnl" dirty="0" err="1" smtClean="0"/>
              <a:t>riverains</a:t>
            </a:r>
            <a:r>
              <a:rPr lang="es-ES_tradnl" dirty="0" smtClean="0"/>
              <a:t> &amp; </a:t>
            </a:r>
            <a:r>
              <a:rPr lang="es-ES_tradnl" dirty="0" err="1" smtClean="0"/>
              <a:t>salariés</a:t>
            </a:r>
            <a:r>
              <a:rPr lang="es-ES_tradnl" dirty="0" smtClean="0"/>
              <a:t>)</a:t>
            </a:r>
          </a:p>
          <a:p>
            <a:r>
              <a:rPr lang="es-ES_tradnl" dirty="0" err="1" smtClean="0"/>
              <a:t>Dépôt</a:t>
            </a:r>
            <a:r>
              <a:rPr lang="es-ES_tradnl" dirty="0" smtClean="0"/>
              <a:t> </a:t>
            </a:r>
            <a:r>
              <a:rPr lang="es-ES_tradnl" dirty="0" err="1" smtClean="0"/>
              <a:t>d’un</a:t>
            </a:r>
            <a:r>
              <a:rPr lang="es-ES_tradnl" dirty="0" smtClean="0"/>
              <a:t> </a:t>
            </a:r>
            <a:r>
              <a:rPr lang="es-ES_tradnl" dirty="0" err="1" smtClean="0"/>
              <a:t>projet</a:t>
            </a:r>
            <a:r>
              <a:rPr lang="es-ES_tradnl" dirty="0" smtClean="0"/>
              <a:t> sur </a:t>
            </a:r>
            <a:r>
              <a:rPr lang="es-ES_tradnl" dirty="0" err="1" smtClean="0"/>
              <a:t>Citizen</a:t>
            </a:r>
            <a:r>
              <a:rPr lang="es-ES_tradnl" dirty="0" smtClean="0"/>
              <a:t> case</a:t>
            </a:r>
          </a:p>
          <a:p>
            <a:r>
              <a:rPr lang="es-ES_tradnl" dirty="0" err="1" smtClean="0"/>
              <a:t>Exposition</a:t>
            </a:r>
            <a:r>
              <a:rPr lang="es-ES_tradnl" dirty="0" smtClean="0"/>
              <a:t> de </a:t>
            </a:r>
            <a:r>
              <a:rPr lang="es-ES_tradnl" dirty="0" err="1" smtClean="0"/>
              <a:t>photos</a:t>
            </a:r>
            <a:r>
              <a:rPr lang="es-ES_tradnl" dirty="0" smtClean="0"/>
              <a:t> de victimes</a:t>
            </a:r>
          </a:p>
          <a:p>
            <a:r>
              <a:rPr lang="es-ES_tradnl" dirty="0" err="1" smtClean="0"/>
              <a:t>Concours</a:t>
            </a:r>
            <a:r>
              <a:rPr lang="es-ES_tradnl" dirty="0" smtClean="0"/>
              <a:t> </a:t>
            </a:r>
            <a:r>
              <a:rPr lang="es-ES_tradnl" dirty="0" err="1" smtClean="0"/>
              <a:t>repas</a:t>
            </a:r>
            <a:r>
              <a:rPr lang="es-ES_tradnl" dirty="0" smtClean="0"/>
              <a:t> </a:t>
            </a:r>
            <a:r>
              <a:rPr lang="es-ES_tradnl" dirty="0" err="1" smtClean="0"/>
              <a:t>bio</a:t>
            </a:r>
            <a:endParaRPr lang="es-ES_tradnl" dirty="0" smtClean="0"/>
          </a:p>
          <a:p>
            <a:r>
              <a:rPr lang="es-ES_tradnl" dirty="0" smtClean="0"/>
              <a:t>Une </a:t>
            </a:r>
            <a:r>
              <a:rPr lang="es-ES_tradnl" dirty="0" err="1" smtClean="0"/>
              <a:t>action</a:t>
            </a:r>
            <a:r>
              <a:rPr lang="es-ES_tradnl" dirty="0" smtClean="0"/>
              <a:t> </a:t>
            </a:r>
            <a:r>
              <a:rPr lang="es-ES_tradnl" dirty="0" err="1" smtClean="0"/>
              <a:t>nationale</a:t>
            </a:r>
            <a:r>
              <a:rPr lang="es-ES_tradnl" dirty="0" smtClean="0"/>
              <a:t> – A </a:t>
            </a:r>
            <a:r>
              <a:rPr lang="es-ES_tradnl" dirty="0" err="1" smtClean="0"/>
              <a:t>définir</a:t>
            </a: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67240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612576" y="0"/>
            <a:ext cx="8496944" cy="1412776"/>
          </a:xfrm>
        </p:spPr>
        <p:txBody>
          <a:bodyPr>
            <a:normAutofit fontScale="90000"/>
          </a:bodyPr>
          <a:lstStyle/>
          <a:p>
            <a:r>
              <a:rPr lang="es-ES_tradnl" b="1" dirty="0" err="1" smtClean="0"/>
              <a:t>Quelques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axes</a:t>
            </a:r>
            <a:r>
              <a:rPr lang="es-ES_tradnl" b="1" dirty="0" smtClean="0"/>
              <a:t> </a:t>
            </a:r>
            <a:br>
              <a:rPr lang="es-ES_tradnl" b="1" dirty="0" smtClean="0"/>
            </a:br>
            <a:r>
              <a:rPr lang="es-ES_tradnl" b="1" dirty="0" smtClean="0"/>
              <a:t>de </a:t>
            </a:r>
            <a:r>
              <a:rPr lang="es-ES_tradnl" b="1" dirty="0" err="1" smtClean="0"/>
              <a:t>mobilisation</a:t>
            </a:r>
            <a:endParaRPr lang="es-ES_tradnl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19672" y="2348880"/>
            <a:ext cx="5400600" cy="450912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ES_tradnl" sz="3800" dirty="0" err="1" smtClean="0"/>
              <a:t>Révision</a:t>
            </a:r>
            <a:r>
              <a:rPr lang="es-ES_tradnl" sz="3800" dirty="0" smtClean="0"/>
              <a:t> du plan </a:t>
            </a:r>
            <a:r>
              <a:rPr lang="es-ES_tradnl" sz="3800" dirty="0" err="1" smtClean="0"/>
              <a:t>Ecophyto</a:t>
            </a:r>
            <a:endParaRPr lang="es-ES_tradnl" sz="3800" dirty="0" smtClean="0"/>
          </a:p>
          <a:p>
            <a:pPr algn="just"/>
            <a:r>
              <a:rPr lang="es-ES_tradnl" sz="3800" dirty="0" smtClean="0"/>
              <a:t>PNSE 3</a:t>
            </a:r>
          </a:p>
          <a:p>
            <a:pPr algn="just"/>
            <a:r>
              <a:rPr lang="es-ES_tradnl" sz="3800" dirty="0" smtClean="0"/>
              <a:t>1ères </a:t>
            </a:r>
            <a:r>
              <a:rPr lang="es-ES_tradnl" sz="3800" dirty="0" err="1" smtClean="0"/>
              <a:t>implications</a:t>
            </a:r>
            <a:r>
              <a:rPr lang="es-ES_tradnl" sz="3800" dirty="0" smtClean="0"/>
              <a:t> de la LAAF</a:t>
            </a:r>
          </a:p>
          <a:p>
            <a:pPr algn="just"/>
            <a:r>
              <a:rPr lang="es-ES_tradnl" sz="3800" dirty="0" smtClean="0"/>
              <a:t>Fin </a:t>
            </a:r>
            <a:r>
              <a:rPr lang="es-ES_tradnl" sz="3800" dirty="0" err="1" smtClean="0"/>
              <a:t>programmée</a:t>
            </a:r>
            <a:r>
              <a:rPr lang="es-ES_tradnl" sz="3800" dirty="0" smtClean="0"/>
              <a:t> des </a:t>
            </a:r>
            <a:r>
              <a:rPr lang="es-ES_tradnl" sz="3800" dirty="0" err="1" smtClean="0"/>
              <a:t>épandages</a:t>
            </a:r>
            <a:r>
              <a:rPr lang="es-ES_tradnl" sz="3800" dirty="0" smtClean="0"/>
              <a:t>(</a:t>
            </a:r>
            <a:r>
              <a:rPr lang="es-ES_tradnl" sz="3800" dirty="0" err="1" smtClean="0"/>
              <a:t>Loi</a:t>
            </a:r>
            <a:r>
              <a:rPr lang="es-ES_tradnl" sz="3800" dirty="0" smtClean="0"/>
              <a:t> </a:t>
            </a:r>
            <a:r>
              <a:rPr lang="es-ES_tradnl" sz="3800" dirty="0" err="1" smtClean="0"/>
              <a:t>Labbé</a:t>
            </a:r>
            <a:r>
              <a:rPr lang="es-ES_tradnl" sz="3800" dirty="0" smtClean="0"/>
              <a:t> + </a:t>
            </a:r>
            <a:r>
              <a:rPr lang="es-ES_tradnl" sz="3800" dirty="0" err="1" smtClean="0"/>
              <a:t>épandages</a:t>
            </a:r>
            <a:r>
              <a:rPr lang="es-ES_tradnl" sz="3800" dirty="0" smtClean="0"/>
              <a:t> </a:t>
            </a:r>
            <a:r>
              <a:rPr lang="es-ES_tradnl" sz="3800" dirty="0" err="1" smtClean="0"/>
              <a:t>aériens</a:t>
            </a:r>
            <a:r>
              <a:rPr lang="es-ES_tradnl" sz="3800" dirty="0" smtClean="0"/>
              <a:t>)</a:t>
            </a:r>
          </a:p>
          <a:p>
            <a:pPr algn="just"/>
            <a:r>
              <a:rPr lang="es-ES_tradnl" sz="3800" dirty="0" smtClean="0"/>
              <a:t>TAFTA</a:t>
            </a:r>
          </a:p>
          <a:p>
            <a:pPr algn="just"/>
            <a:r>
              <a:rPr lang="es-ES_tradnl" sz="3800" dirty="0" err="1" smtClean="0"/>
              <a:t>Perturbateurs</a:t>
            </a:r>
            <a:r>
              <a:rPr lang="es-ES_tradnl" sz="3800" dirty="0" smtClean="0"/>
              <a:t> </a:t>
            </a:r>
            <a:r>
              <a:rPr lang="es-ES_tradnl" sz="3800" dirty="0" err="1" smtClean="0"/>
              <a:t>Endocriniens</a:t>
            </a:r>
            <a:endParaRPr lang="es-ES_tradnl" sz="3800" dirty="0" smtClean="0"/>
          </a:p>
          <a:p>
            <a:pPr algn="just"/>
            <a:r>
              <a:rPr lang="es-ES_tradnl" sz="3800" dirty="0" err="1" smtClean="0"/>
              <a:t>Loi</a:t>
            </a:r>
            <a:r>
              <a:rPr lang="es-ES_tradnl" sz="3800" dirty="0" smtClean="0"/>
              <a:t> sur la </a:t>
            </a:r>
            <a:r>
              <a:rPr lang="es-ES_tradnl" sz="3800" dirty="0" err="1" smtClean="0"/>
              <a:t>biodiversité</a:t>
            </a:r>
            <a:endParaRPr lang="es-ES_tradnl" sz="3800" dirty="0" smtClean="0"/>
          </a:p>
          <a:p>
            <a:pPr algn="just"/>
            <a:r>
              <a:rPr lang="es-ES_tradnl" sz="3800" dirty="0" smtClean="0"/>
              <a:t>COP21</a:t>
            </a:r>
          </a:p>
          <a:p>
            <a:pPr>
              <a:buNone/>
            </a:pPr>
            <a:endParaRPr lang="es-ES_tradnl" dirty="0"/>
          </a:p>
          <a:p>
            <a:pPr algn="ctr">
              <a:buNone/>
            </a:pPr>
            <a:r>
              <a:rPr lang="es-ES_tradnl" dirty="0" smtClean="0"/>
              <a:t>Et </a:t>
            </a:r>
            <a:r>
              <a:rPr lang="es-ES_tradnl" dirty="0" err="1" smtClean="0"/>
              <a:t>toujours</a:t>
            </a:r>
            <a:r>
              <a:rPr lang="es-ES_tradnl" dirty="0"/>
              <a:t> </a:t>
            </a:r>
            <a:r>
              <a:rPr lang="es-ES_tradnl" dirty="0" smtClean="0"/>
              <a:t>de </a:t>
            </a:r>
            <a:r>
              <a:rPr lang="es-ES_tradnl" dirty="0" err="1" smtClean="0"/>
              <a:t>multiples</a:t>
            </a:r>
            <a:r>
              <a:rPr lang="es-ES_tradnl" dirty="0" smtClean="0"/>
              <a:t> portes </a:t>
            </a:r>
            <a:r>
              <a:rPr lang="es-ES_tradnl" dirty="0" err="1" smtClean="0"/>
              <a:t>d’entrée</a:t>
            </a:r>
            <a:r>
              <a:rPr lang="es-ES_tradnl" dirty="0" smtClean="0"/>
              <a:t>: </a:t>
            </a:r>
          </a:p>
          <a:p>
            <a:pPr algn="ctr">
              <a:buNone/>
            </a:pPr>
            <a:r>
              <a:rPr lang="es-ES_tradnl" dirty="0" err="1" smtClean="0"/>
              <a:t>agriculture</a:t>
            </a:r>
            <a:r>
              <a:rPr lang="es-ES_tradnl" dirty="0" smtClean="0"/>
              <a:t>, </a:t>
            </a:r>
            <a:r>
              <a:rPr lang="es-ES_tradnl" dirty="0" err="1" smtClean="0"/>
              <a:t>eau</a:t>
            </a:r>
            <a:r>
              <a:rPr lang="es-ES_tradnl" dirty="0" smtClean="0"/>
              <a:t>, </a:t>
            </a:r>
            <a:r>
              <a:rPr lang="es-ES_tradnl" dirty="0" err="1" smtClean="0"/>
              <a:t>alimentation</a:t>
            </a:r>
            <a:r>
              <a:rPr lang="es-ES_tradnl" dirty="0" smtClean="0"/>
              <a:t>, </a:t>
            </a:r>
            <a:r>
              <a:rPr lang="es-ES_tradnl" dirty="0" err="1" smtClean="0"/>
              <a:t>santé</a:t>
            </a:r>
            <a:r>
              <a:rPr lang="es-ES_tradnl" dirty="0" smtClean="0"/>
              <a:t>, </a:t>
            </a:r>
            <a:r>
              <a:rPr lang="es-ES_tradnl" dirty="0" err="1" smtClean="0"/>
              <a:t>abeilles</a:t>
            </a:r>
            <a:r>
              <a:rPr lang="es-ES_tradnl" dirty="0" smtClean="0"/>
              <a:t>, </a:t>
            </a:r>
            <a:r>
              <a:rPr lang="es-ES_tradnl" dirty="0" err="1" smtClean="0"/>
              <a:t>environnement</a:t>
            </a:r>
            <a:r>
              <a:rPr lang="es-ES_tradnl" dirty="0" smtClean="0"/>
              <a:t>, </a:t>
            </a:r>
            <a:r>
              <a:rPr lang="es-ES_tradnl" dirty="0" err="1" smtClean="0"/>
              <a:t>biodoversité</a:t>
            </a:r>
            <a:r>
              <a:rPr lang="es-ES_tradnl" dirty="0" smtClean="0"/>
              <a:t>…</a:t>
            </a:r>
            <a:endParaRPr lang="es-ES_trad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74441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540568" y="-315416"/>
            <a:ext cx="8363272" cy="1661046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Les </a:t>
            </a:r>
            <a:r>
              <a:rPr lang="es-ES_tradnl" b="1" dirty="0" err="1" smtClean="0"/>
              <a:t>outils</a:t>
            </a:r>
            <a:r>
              <a:rPr lang="es-ES_tradnl" b="1" dirty="0" smtClean="0"/>
              <a:t> de </a:t>
            </a:r>
            <a:br>
              <a:rPr lang="es-ES_tradnl" b="1" dirty="0" smtClean="0"/>
            </a:br>
            <a:r>
              <a:rPr lang="es-ES_tradnl" b="1" dirty="0" err="1" smtClean="0"/>
              <a:t>communication</a:t>
            </a:r>
            <a:r>
              <a:rPr lang="es-ES_tradnl" b="1" dirty="0" smtClean="0"/>
              <a:t> </a:t>
            </a:r>
            <a:r>
              <a:rPr lang="es-ES_tradnl" b="1" dirty="0" err="1" smtClean="0"/>
              <a:t>existants</a:t>
            </a:r>
            <a:r>
              <a:rPr lang="es-ES_tradnl" b="1" dirty="0" smtClean="0"/>
              <a:t> </a:t>
            </a:r>
            <a:br>
              <a:rPr lang="es-ES_tradnl" b="1" dirty="0" smtClean="0"/>
            </a:br>
            <a:r>
              <a:rPr lang="es-ES_tradnl" b="1" dirty="0" smtClean="0"/>
              <a:t>9ème </a:t>
            </a:r>
            <a:r>
              <a:rPr lang="es-ES_tradnl" b="1" dirty="0" err="1" smtClean="0"/>
              <a:t>édition</a:t>
            </a:r>
            <a:endParaRPr lang="es-ES_tradnl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0" y="1844824"/>
            <a:ext cx="4176464" cy="4797152"/>
          </a:xfrm>
        </p:spPr>
        <p:txBody>
          <a:bodyPr>
            <a:normAutofit fontScale="85000" lnSpcReduction="20000"/>
          </a:bodyPr>
          <a:lstStyle/>
          <a:p>
            <a:r>
              <a:rPr lang="es-ES_tradnl" sz="3600" b="1" dirty="0" err="1" smtClean="0"/>
              <a:t>L’affiche</a:t>
            </a:r>
            <a:endParaRPr lang="es-ES_tradnl" sz="3600" b="1" dirty="0" smtClean="0"/>
          </a:p>
          <a:p>
            <a:r>
              <a:rPr lang="es-ES_tradnl" sz="3600" b="1" dirty="0" smtClean="0"/>
              <a:t>Les logos</a:t>
            </a:r>
          </a:p>
          <a:p>
            <a:r>
              <a:rPr lang="es-ES_tradnl" sz="3600" b="1" dirty="0" smtClean="0"/>
              <a:t>Les </a:t>
            </a:r>
            <a:r>
              <a:rPr lang="es-ES_tradnl" sz="3600" b="1" dirty="0" err="1" smtClean="0"/>
              <a:t>cartes</a:t>
            </a:r>
            <a:r>
              <a:rPr lang="es-ES_tradnl" sz="3600" b="1" dirty="0" smtClean="0"/>
              <a:t> postales</a:t>
            </a:r>
          </a:p>
          <a:p>
            <a:r>
              <a:rPr lang="es-ES_tradnl" sz="3600" b="1" dirty="0" smtClean="0">
                <a:hlinkClick r:id="rId3"/>
              </a:rPr>
              <a:t>Le clip </a:t>
            </a:r>
            <a:r>
              <a:rPr lang="es-ES_tradnl" sz="3600" b="1" dirty="0" err="1" smtClean="0">
                <a:hlinkClick r:id="rId3"/>
              </a:rPr>
              <a:t>vidéo</a:t>
            </a:r>
            <a:endParaRPr lang="es-ES_tradnl" sz="3600" b="1" dirty="0" smtClean="0"/>
          </a:p>
          <a:p>
            <a:r>
              <a:rPr lang="es-ES_tradnl" sz="3600" b="1" dirty="0" err="1" smtClean="0"/>
              <a:t>Bandeau</a:t>
            </a:r>
            <a:r>
              <a:rPr lang="es-ES_tradnl" sz="3600" b="1" dirty="0" smtClean="0"/>
              <a:t> et </a:t>
            </a:r>
            <a:r>
              <a:rPr lang="es-ES_tradnl" sz="3600" b="1" dirty="0" err="1" smtClean="0"/>
              <a:t>fonds</a:t>
            </a:r>
            <a:r>
              <a:rPr lang="es-ES_tradnl" sz="3600" b="1" dirty="0" smtClean="0"/>
              <a:t> </a:t>
            </a:r>
            <a:r>
              <a:rPr lang="es-ES_tradnl" sz="3600" b="1" dirty="0" err="1" smtClean="0"/>
              <a:t>d’écrans</a:t>
            </a:r>
            <a:endParaRPr lang="es-ES_tradnl" sz="3600" b="1" dirty="0" smtClean="0"/>
          </a:p>
          <a:p>
            <a:r>
              <a:rPr lang="es-ES_tradnl" sz="3600" b="1" dirty="0" err="1" smtClean="0"/>
              <a:t>L’appel</a:t>
            </a:r>
            <a:r>
              <a:rPr lang="es-ES_tradnl" sz="3600" b="1" dirty="0" smtClean="0"/>
              <a:t> à </a:t>
            </a:r>
            <a:r>
              <a:rPr lang="es-ES_tradnl" sz="3600" b="1" dirty="0" err="1" smtClean="0"/>
              <a:t>participation</a:t>
            </a:r>
            <a:endParaRPr lang="es-ES_tradnl" sz="3600" b="1" dirty="0" smtClean="0"/>
          </a:p>
          <a:p>
            <a:r>
              <a:rPr lang="es-ES_tradnl" sz="3600" b="1" dirty="0" smtClean="0"/>
              <a:t>Le </a:t>
            </a:r>
            <a:r>
              <a:rPr lang="es-ES_tradnl" sz="3600" b="1" dirty="0" err="1" smtClean="0"/>
              <a:t>dépliant</a:t>
            </a:r>
            <a:endParaRPr lang="es-ES_tradnl" sz="3600" b="1" dirty="0" smtClean="0"/>
          </a:p>
          <a:p>
            <a:r>
              <a:rPr lang="es-ES_tradnl" sz="3600" b="1" dirty="0" smtClean="0"/>
              <a:t>Le </a:t>
            </a:r>
            <a:r>
              <a:rPr lang="es-ES_tradnl" sz="3600" b="1" dirty="0" err="1" smtClean="0"/>
              <a:t>site</a:t>
            </a:r>
            <a:r>
              <a:rPr lang="es-ES_tradnl" sz="3600" b="1" dirty="0" smtClean="0"/>
              <a:t> Internet</a:t>
            </a:r>
          </a:p>
          <a:p>
            <a:r>
              <a:rPr lang="es-ES_tradnl" sz="3600" b="1" dirty="0" err="1" smtClean="0"/>
              <a:t>Visuel</a:t>
            </a:r>
            <a:r>
              <a:rPr lang="es-ES_tradnl" sz="3600" b="1" dirty="0" smtClean="0"/>
              <a:t> ZSP</a:t>
            </a:r>
            <a:endParaRPr lang="es-ES_tradnl" sz="3600" b="1" dirty="0"/>
          </a:p>
        </p:txBody>
      </p:sp>
      <p:pic>
        <p:nvPicPr>
          <p:cNvPr id="7" name="Espace réservé du contenu 6" descr="copie_ecran_site_SPAP_2014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571999" y="2564904"/>
            <a:ext cx="4433913" cy="1728192"/>
          </a:xfrm>
        </p:spPr>
      </p:pic>
      <p:pic>
        <p:nvPicPr>
          <p:cNvPr id="8" name="Image 7" descr="illud pérou2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91672" y="4509120"/>
            <a:ext cx="2952328" cy="2096153"/>
          </a:xfrm>
          <a:prstGeom prst="rect">
            <a:avLst/>
          </a:prstGeom>
        </p:spPr>
      </p:pic>
      <p:pic>
        <p:nvPicPr>
          <p:cNvPr id="9" name="Image 8" descr="fond d'ecran 1280x1024 F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11960" y="4797152"/>
            <a:ext cx="1909986" cy="152798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74441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52536" y="0"/>
            <a:ext cx="8229600" cy="1268760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Les </a:t>
            </a:r>
            <a:r>
              <a:rPr lang="es-ES_tradnl" b="1" dirty="0" err="1" smtClean="0"/>
              <a:t>outils</a:t>
            </a:r>
            <a:r>
              <a:rPr lang="es-ES_tradnl" b="1" dirty="0" smtClean="0"/>
              <a:t> de </a:t>
            </a:r>
            <a:r>
              <a:rPr lang="es-ES_tradnl" b="1" dirty="0" err="1" smtClean="0"/>
              <a:t>communication</a:t>
            </a: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10ème </a:t>
            </a:r>
            <a:r>
              <a:rPr lang="es-ES_tradnl" b="1" dirty="0" err="1" smtClean="0"/>
              <a:t>édition</a:t>
            </a:r>
            <a:endParaRPr lang="es-ES_tradnl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23728" y="2780928"/>
            <a:ext cx="7416824" cy="4525963"/>
          </a:xfrm>
        </p:spPr>
        <p:txBody>
          <a:bodyPr/>
          <a:lstStyle/>
          <a:p>
            <a:r>
              <a:rPr lang="es-ES_tradnl" dirty="0" smtClean="0"/>
              <a:t>Un </a:t>
            </a:r>
            <a:r>
              <a:rPr lang="es-ES_tradnl" dirty="0" err="1" smtClean="0"/>
              <a:t>nouvel</a:t>
            </a:r>
            <a:r>
              <a:rPr lang="es-ES_tradnl" dirty="0" smtClean="0"/>
              <a:t> </a:t>
            </a:r>
            <a:r>
              <a:rPr lang="es-ES_tradnl" dirty="0" err="1" smtClean="0"/>
              <a:t>appel</a:t>
            </a:r>
            <a:r>
              <a:rPr lang="es-ES_tradnl" dirty="0" smtClean="0"/>
              <a:t> à </a:t>
            </a:r>
            <a:r>
              <a:rPr lang="es-ES_tradnl" dirty="0" err="1" smtClean="0"/>
              <a:t>participation</a:t>
            </a:r>
            <a:endParaRPr lang="es-ES_tradnl" dirty="0" smtClean="0"/>
          </a:p>
          <a:p>
            <a:r>
              <a:rPr lang="es-ES_tradnl" dirty="0" smtClean="0"/>
              <a:t>Une </a:t>
            </a:r>
            <a:r>
              <a:rPr lang="es-ES_tradnl" dirty="0" err="1" smtClean="0"/>
              <a:t>nouvelle</a:t>
            </a:r>
            <a:r>
              <a:rPr lang="es-ES_tradnl" dirty="0" smtClean="0"/>
              <a:t> </a:t>
            </a:r>
            <a:r>
              <a:rPr lang="es-ES_tradnl" dirty="0" err="1" smtClean="0"/>
              <a:t>affiche</a:t>
            </a:r>
            <a:endParaRPr lang="es-ES_tradnl" dirty="0" smtClean="0"/>
          </a:p>
          <a:p>
            <a:r>
              <a:rPr lang="es-ES_tradnl" dirty="0" err="1" smtClean="0"/>
              <a:t>Autocollants</a:t>
            </a:r>
            <a:r>
              <a:rPr lang="es-ES_tradnl" dirty="0" smtClean="0"/>
              <a:t>, </a:t>
            </a:r>
            <a:r>
              <a:rPr lang="es-ES_tradnl" dirty="0" err="1" smtClean="0"/>
              <a:t>badges</a:t>
            </a:r>
            <a:endParaRPr lang="es-ES_tradnl" dirty="0" smtClean="0"/>
          </a:p>
          <a:p>
            <a:r>
              <a:rPr lang="es-ES_tradnl" dirty="0" smtClean="0"/>
              <a:t>Des “Tote bag”</a:t>
            </a:r>
          </a:p>
          <a:p>
            <a:r>
              <a:rPr lang="es-ES_tradnl" dirty="0" smtClean="0"/>
              <a:t>Le </a:t>
            </a:r>
            <a:r>
              <a:rPr lang="es-ES_tradnl" dirty="0" err="1" smtClean="0"/>
              <a:t>site</a:t>
            </a:r>
            <a:r>
              <a:rPr lang="es-ES_tradnl" dirty="0" smtClean="0"/>
              <a:t> </a:t>
            </a:r>
            <a:r>
              <a:rPr lang="es-ES_tradnl" dirty="0" smtClean="0"/>
              <a:t>Internet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=&gt; En </a:t>
            </a:r>
            <a:r>
              <a:rPr lang="es-ES_tradnl" dirty="0" err="1" smtClean="0"/>
              <a:t>cours</a:t>
            </a:r>
            <a:r>
              <a:rPr lang="es-ES_tradnl" dirty="0" smtClean="0"/>
              <a:t> de </a:t>
            </a:r>
            <a:r>
              <a:rPr lang="es-ES_tradnl" dirty="0" err="1" smtClean="0"/>
              <a:t>réalisation</a:t>
            </a: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  <p:sp>
        <p:nvSpPr>
          <p:cNvPr id="9218" name="AutoShape 2" descr="mailbox://C:/Users/Generations%20futures/AppData/Roaming/Thunderbird/Profiles/by0428mt.default/Mail/pop.free.fr/Inbox.sbd/SPAP%202015.sbd/Outils%20com?number=38245327&amp;part=1.2.2&amp;filename=affiche_new3.jpg"/>
          <p:cNvSpPr>
            <a:spLocks noChangeAspect="1" noChangeArrowheads="1"/>
          </p:cNvSpPr>
          <p:nvPr/>
        </p:nvSpPr>
        <p:spPr bwMode="auto">
          <a:xfrm>
            <a:off x="155575" y="-6880225"/>
            <a:ext cx="10134600" cy="14344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81642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96552" y="-243408"/>
            <a:ext cx="8229600" cy="1800200"/>
          </a:xfrm>
        </p:spPr>
        <p:txBody>
          <a:bodyPr/>
          <a:lstStyle/>
          <a:p>
            <a:r>
              <a:rPr lang="es-ES_tradnl" b="1" dirty="0" smtClean="0"/>
              <a:t>Les partenaires </a:t>
            </a:r>
            <a:r>
              <a:rPr lang="es-ES_tradnl" b="1" dirty="0" err="1" smtClean="0"/>
              <a:t>pour</a:t>
            </a:r>
            <a:r>
              <a:rPr lang="es-ES_tradnl" b="1" dirty="0" smtClean="0"/>
              <a:t> 2015:</a:t>
            </a:r>
            <a:br>
              <a:rPr lang="es-ES_tradnl" b="1" dirty="0" smtClean="0"/>
            </a:br>
            <a:r>
              <a:rPr lang="es-ES_tradnl" b="1" dirty="0" err="1" smtClean="0"/>
              <a:t>Ceux</a:t>
            </a:r>
            <a:r>
              <a:rPr lang="es-ES_tradnl" b="1" dirty="0" smtClean="0"/>
              <a:t> </a:t>
            </a:r>
            <a:r>
              <a:rPr lang="es-ES_tradnl" b="1" dirty="0" err="1" smtClean="0"/>
              <a:t>qui</a:t>
            </a:r>
            <a:r>
              <a:rPr lang="es-ES_tradnl" b="1" dirty="0" smtClean="0"/>
              <a:t> </a:t>
            </a:r>
            <a:r>
              <a:rPr lang="es-ES_tradnl" b="1" dirty="0" err="1" smtClean="0"/>
              <a:t>ont</a:t>
            </a:r>
            <a:r>
              <a:rPr lang="es-ES_tradnl" b="1" dirty="0" smtClean="0"/>
              <a:t> </a:t>
            </a:r>
            <a:r>
              <a:rPr lang="es-ES_tradnl" b="1" dirty="0" err="1" smtClean="0"/>
              <a:t>dit</a:t>
            </a:r>
            <a:r>
              <a:rPr lang="es-ES_tradnl" b="1" dirty="0" smtClean="0"/>
              <a:t> </a:t>
            </a:r>
            <a:r>
              <a:rPr lang="es-ES_tradnl" b="1" dirty="0" err="1" smtClean="0"/>
              <a:t>oui</a:t>
            </a:r>
            <a:r>
              <a:rPr lang="es-ES_tradnl" b="1" dirty="0" smtClean="0"/>
              <a:t>!</a:t>
            </a:r>
            <a:endParaRPr lang="es-ES_tradnl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95536" y="1700808"/>
            <a:ext cx="3456384" cy="352839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s-ES_tradnl" sz="8000" dirty="0" smtClean="0"/>
          </a:p>
          <a:p>
            <a:r>
              <a:rPr lang="es-ES_tradnl" sz="11200" dirty="0" err="1" smtClean="0"/>
              <a:t>Agir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pour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l’environnement</a:t>
            </a:r>
            <a:endParaRPr lang="es-ES_tradnl" sz="11200" dirty="0" smtClean="0"/>
          </a:p>
          <a:p>
            <a:r>
              <a:rPr lang="es-ES_tradnl" sz="11200" dirty="0" err="1" smtClean="0"/>
              <a:t>Appel</a:t>
            </a:r>
            <a:r>
              <a:rPr lang="es-ES_tradnl" sz="11200" dirty="0" smtClean="0"/>
              <a:t> de la </a:t>
            </a:r>
            <a:r>
              <a:rPr lang="es-ES_tradnl" sz="11200" dirty="0" err="1" smtClean="0"/>
              <a:t>jeunesse</a:t>
            </a:r>
            <a:endParaRPr lang="es-ES_tradnl" sz="11200" dirty="0" smtClean="0"/>
          </a:p>
          <a:p>
            <a:r>
              <a:rPr lang="es-ES_tradnl" sz="11200" dirty="0" err="1" smtClean="0"/>
              <a:t>Bio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consom’acteurs</a:t>
            </a:r>
            <a:endParaRPr lang="es-ES_tradnl" sz="11200" dirty="0" smtClean="0"/>
          </a:p>
          <a:p>
            <a:r>
              <a:rPr lang="es-ES_tradnl" sz="11200" dirty="0" err="1" smtClean="0"/>
              <a:t>Biocoop</a:t>
            </a:r>
            <a:endParaRPr lang="es-ES_tradnl" sz="11200" dirty="0" smtClean="0"/>
          </a:p>
          <a:p>
            <a:r>
              <a:rPr lang="es-ES_tradnl" sz="11200" dirty="0" err="1" smtClean="0"/>
              <a:t>Botanic</a:t>
            </a:r>
            <a:endParaRPr lang="es-ES_tradnl" sz="11200" dirty="0" smtClean="0"/>
          </a:p>
          <a:p>
            <a:r>
              <a:rPr lang="es-ES_tradnl" sz="11200" dirty="0" err="1" smtClean="0"/>
              <a:t>Confédération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Paysanne</a:t>
            </a:r>
            <a:endParaRPr lang="es-ES_tradnl" sz="11200" dirty="0" smtClean="0"/>
          </a:p>
          <a:p>
            <a:r>
              <a:rPr lang="es-ES_tradnl" sz="11200" dirty="0" err="1" smtClean="0"/>
              <a:t>Distriborg</a:t>
            </a:r>
            <a:endParaRPr lang="es-ES_tradnl" sz="11200" dirty="0" smtClean="0"/>
          </a:p>
          <a:p>
            <a:r>
              <a:rPr lang="es-ES_tradnl" sz="11200" dirty="0" err="1" smtClean="0"/>
              <a:t>Fondation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Léa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Nature</a:t>
            </a:r>
            <a:endParaRPr lang="es-ES_tradnl" sz="11200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95936" y="620688"/>
            <a:ext cx="4176464" cy="46085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s-ES_tradnl" sz="8000" dirty="0" smtClean="0"/>
          </a:p>
          <a:p>
            <a:endParaRPr lang="es-ES_tradnl" sz="11200" dirty="0" smtClean="0"/>
          </a:p>
          <a:p>
            <a:r>
              <a:rPr lang="es-ES_tradnl" sz="11200" dirty="0" smtClean="0"/>
              <a:t>Greenpeace</a:t>
            </a:r>
          </a:p>
          <a:p>
            <a:r>
              <a:rPr lang="es-ES_tradnl" sz="11200" dirty="0" err="1" smtClean="0"/>
              <a:t>Jardiniers</a:t>
            </a:r>
            <a:r>
              <a:rPr lang="es-ES_tradnl" sz="11200" dirty="0" smtClean="0"/>
              <a:t> de France</a:t>
            </a:r>
          </a:p>
          <a:p>
            <a:r>
              <a:rPr lang="es-ES_tradnl" sz="11200" dirty="0" err="1" smtClean="0"/>
              <a:t>Jardins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Familiaux</a:t>
            </a:r>
            <a:endParaRPr lang="es-ES_tradnl" sz="11200" dirty="0" smtClean="0"/>
          </a:p>
          <a:p>
            <a:r>
              <a:rPr lang="es-ES_tradnl" sz="11200" dirty="0" err="1" smtClean="0"/>
              <a:t>Mairie</a:t>
            </a:r>
            <a:r>
              <a:rPr lang="es-ES_tradnl" sz="11200" dirty="0" smtClean="0"/>
              <a:t> de Paris</a:t>
            </a:r>
          </a:p>
          <a:p>
            <a:r>
              <a:rPr lang="es-ES_tradnl" sz="11200" dirty="0" err="1" smtClean="0"/>
              <a:t>NatureParif</a:t>
            </a:r>
            <a:endParaRPr lang="es-ES_tradnl" sz="11200" dirty="0" smtClean="0"/>
          </a:p>
          <a:p>
            <a:r>
              <a:rPr lang="es-ES_tradnl" sz="11200" dirty="0" err="1" smtClean="0"/>
              <a:t>Nature</a:t>
            </a:r>
            <a:r>
              <a:rPr lang="es-ES_tradnl" sz="11200" dirty="0" smtClean="0"/>
              <a:t> &amp; </a:t>
            </a:r>
            <a:r>
              <a:rPr lang="es-ES_tradnl" sz="11200" dirty="0" err="1" smtClean="0"/>
              <a:t>Progrés</a:t>
            </a:r>
            <a:r>
              <a:rPr lang="es-ES_tradnl" sz="11200" dirty="0" smtClean="0"/>
              <a:t> </a:t>
            </a:r>
          </a:p>
          <a:p>
            <a:r>
              <a:rPr lang="es-ES_tradnl" sz="11200" dirty="0" smtClean="0"/>
              <a:t>Noé </a:t>
            </a:r>
            <a:r>
              <a:rPr lang="es-ES_tradnl" sz="11200" dirty="0" err="1" smtClean="0"/>
              <a:t>conservation</a:t>
            </a:r>
            <a:endParaRPr lang="es-ES_tradnl" sz="11200" dirty="0" smtClean="0"/>
          </a:p>
          <a:p>
            <a:r>
              <a:rPr lang="es-ES_tradnl" sz="11200" dirty="0" smtClean="0"/>
              <a:t>ONEMA</a:t>
            </a:r>
          </a:p>
          <a:p>
            <a:r>
              <a:rPr lang="es-ES_tradnl" sz="11200" dirty="0" smtClean="0"/>
              <a:t>ONGF</a:t>
            </a:r>
          </a:p>
          <a:p>
            <a:r>
              <a:rPr lang="es-ES_tradnl" sz="11200" dirty="0" smtClean="0"/>
              <a:t>REFEDD</a:t>
            </a:r>
          </a:p>
          <a:p>
            <a:r>
              <a:rPr lang="es-ES_tradnl" sz="11200" dirty="0" smtClean="0"/>
              <a:t>RSP</a:t>
            </a:r>
          </a:p>
          <a:p>
            <a:r>
              <a:rPr lang="es-ES_tradnl" sz="11200" dirty="0" smtClean="0"/>
              <a:t>UNAF</a:t>
            </a:r>
          </a:p>
          <a:p>
            <a:r>
              <a:rPr lang="es-ES_tradnl" sz="11200" dirty="0" smtClean="0"/>
              <a:t>UNCPIE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81642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96552" y="0"/>
            <a:ext cx="8229600" cy="1143000"/>
          </a:xfrm>
        </p:spPr>
        <p:txBody>
          <a:bodyPr/>
          <a:lstStyle/>
          <a:p>
            <a:r>
              <a:rPr lang="es-ES_tradnl" b="1" dirty="0" smtClean="0"/>
              <a:t>Les partenaires </a:t>
            </a:r>
            <a:r>
              <a:rPr lang="es-ES_tradnl" b="1" dirty="0" err="1" smtClean="0"/>
              <a:t>pour</a:t>
            </a:r>
            <a:r>
              <a:rPr lang="es-ES_tradnl" b="1" dirty="0" smtClean="0"/>
              <a:t> 2015</a:t>
            </a:r>
            <a:endParaRPr lang="es-ES_tradnl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1628800"/>
            <a:ext cx="4038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s-ES_tradnl" sz="5800" b="1" dirty="0" smtClean="0"/>
              <a:t>Les </a:t>
            </a:r>
            <a:r>
              <a:rPr lang="es-ES_tradnl" sz="5800" b="1" dirty="0" err="1" smtClean="0"/>
              <a:t>nouveaux</a:t>
            </a:r>
            <a:endParaRPr lang="es-ES_tradnl" sz="5800" b="1" dirty="0" smtClean="0"/>
          </a:p>
          <a:p>
            <a:pPr>
              <a:buNone/>
            </a:pPr>
            <a:r>
              <a:rPr lang="es-ES_tradnl" sz="5800" b="1" dirty="0" smtClean="0"/>
              <a:t>partenaires:</a:t>
            </a:r>
          </a:p>
          <a:p>
            <a:pPr>
              <a:buNone/>
            </a:pPr>
            <a:endParaRPr lang="es-ES_tradnl" sz="5800" b="1" dirty="0" smtClean="0"/>
          </a:p>
          <a:p>
            <a:r>
              <a:rPr lang="es-ES_tradnl" sz="5800" dirty="0" err="1" smtClean="0"/>
              <a:t>Attac</a:t>
            </a:r>
            <a:endParaRPr lang="es-ES_tradnl" sz="5800" dirty="0" smtClean="0"/>
          </a:p>
          <a:p>
            <a:r>
              <a:rPr lang="es-ES_tradnl" sz="5800" dirty="0" err="1" smtClean="0"/>
              <a:t>Amis</a:t>
            </a:r>
            <a:r>
              <a:rPr lang="es-ES_tradnl" sz="5800" dirty="0" smtClean="0"/>
              <a:t> de la Terre</a:t>
            </a:r>
          </a:p>
          <a:p>
            <a:r>
              <a:rPr lang="es-ES_tradnl" sz="5800" dirty="0" smtClean="0"/>
              <a:t>CFSI</a:t>
            </a:r>
          </a:p>
          <a:p>
            <a:r>
              <a:rPr lang="es-ES_tradnl" sz="5800" dirty="0" smtClean="0"/>
              <a:t>Le </a:t>
            </a:r>
            <a:r>
              <a:rPr lang="es-ES_tradnl" sz="5800" dirty="0" err="1" smtClean="0"/>
              <a:t>collectif</a:t>
            </a:r>
            <a:r>
              <a:rPr lang="es-ES_tradnl" sz="5800" dirty="0" smtClean="0"/>
              <a:t> </a:t>
            </a:r>
            <a:r>
              <a:rPr lang="es-ES_tradnl" sz="5800" dirty="0" err="1" smtClean="0"/>
              <a:t>citoyen</a:t>
            </a:r>
            <a:r>
              <a:rPr lang="es-ES_tradnl" sz="5800" dirty="0" smtClean="0"/>
              <a:t> Les </a:t>
            </a:r>
            <a:r>
              <a:rPr lang="es-ES_tradnl" sz="5800" dirty="0" err="1" smtClean="0"/>
              <a:t>Engraineurs</a:t>
            </a:r>
            <a:endParaRPr lang="es-ES_tradnl" sz="5800" dirty="0" smtClean="0"/>
          </a:p>
          <a:p>
            <a:r>
              <a:rPr lang="es-ES_tradnl" sz="5800" dirty="0" smtClean="0"/>
              <a:t>France </a:t>
            </a:r>
            <a:r>
              <a:rPr lang="es-ES_tradnl" sz="5800" dirty="0" err="1" smtClean="0"/>
              <a:t>Libertés</a:t>
            </a:r>
            <a:endParaRPr lang="es-ES_tradnl" sz="5800" dirty="0" smtClean="0"/>
          </a:p>
          <a:p>
            <a:endParaRPr lang="es-ES_tradnl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63888" y="1700808"/>
            <a:ext cx="4902696" cy="515719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s-ES_tradnl" sz="6000" b="1" dirty="0" smtClean="0"/>
              <a:t>En </a:t>
            </a:r>
            <a:r>
              <a:rPr lang="es-ES_tradnl" sz="6000" b="1" dirty="0" err="1" smtClean="0"/>
              <a:t>attente</a:t>
            </a:r>
            <a:r>
              <a:rPr lang="es-ES_tradnl" sz="6000" b="1" dirty="0" smtClean="0"/>
              <a:t> de </a:t>
            </a:r>
            <a:r>
              <a:rPr lang="es-ES_tradnl" sz="6000" b="1" dirty="0" err="1" smtClean="0"/>
              <a:t>réponse</a:t>
            </a:r>
            <a:r>
              <a:rPr lang="es-ES_tradnl" sz="6000" b="1" dirty="0" smtClean="0"/>
              <a:t>:</a:t>
            </a:r>
          </a:p>
          <a:p>
            <a:pPr>
              <a:buNone/>
            </a:pPr>
            <a:endParaRPr lang="es-ES_tradnl" sz="4200" b="1" dirty="0" smtClean="0"/>
          </a:p>
          <a:p>
            <a:r>
              <a:rPr lang="es-ES_tradnl" sz="4200" dirty="0" smtClean="0"/>
              <a:t>AMF</a:t>
            </a:r>
          </a:p>
          <a:p>
            <a:r>
              <a:rPr lang="es-ES_tradnl" sz="4200" dirty="0" smtClean="0"/>
              <a:t>AVSF</a:t>
            </a:r>
          </a:p>
          <a:p>
            <a:r>
              <a:rPr lang="es-ES_tradnl" sz="4200" dirty="0" err="1" smtClean="0"/>
              <a:t>Ecole</a:t>
            </a:r>
            <a:r>
              <a:rPr lang="es-ES_tradnl" sz="4200" dirty="0" smtClean="0"/>
              <a:t> et </a:t>
            </a:r>
            <a:r>
              <a:rPr lang="es-ES_tradnl" sz="4200" dirty="0" err="1" smtClean="0"/>
              <a:t>Nature</a:t>
            </a:r>
            <a:endParaRPr lang="es-ES_tradnl" sz="4200" dirty="0" smtClean="0"/>
          </a:p>
          <a:p>
            <a:r>
              <a:rPr lang="es-ES_tradnl" sz="4200" dirty="0" err="1" smtClean="0"/>
              <a:t>Ecomaires</a:t>
            </a:r>
            <a:endParaRPr lang="es-ES_tradnl" sz="4200" dirty="0" smtClean="0"/>
          </a:p>
          <a:p>
            <a:r>
              <a:rPr lang="es-ES_tradnl" sz="4200" dirty="0" smtClean="0"/>
              <a:t>FCPE</a:t>
            </a:r>
          </a:p>
          <a:p>
            <a:r>
              <a:rPr lang="es-ES_tradnl" sz="4200" dirty="0" err="1" smtClean="0"/>
              <a:t>Fédération</a:t>
            </a:r>
            <a:r>
              <a:rPr lang="es-ES_tradnl" sz="4200" dirty="0" smtClean="0"/>
              <a:t> de </a:t>
            </a:r>
            <a:r>
              <a:rPr lang="es-ES_tradnl" sz="4200" dirty="0" err="1" smtClean="0"/>
              <a:t>randonneurs</a:t>
            </a:r>
            <a:endParaRPr lang="es-ES_tradnl" sz="4200" dirty="0" smtClean="0"/>
          </a:p>
          <a:p>
            <a:r>
              <a:rPr lang="es-ES_tradnl" sz="4200" dirty="0" smtClean="0"/>
              <a:t>FNAB</a:t>
            </a:r>
          </a:p>
          <a:p>
            <a:r>
              <a:rPr lang="es-ES_tradnl" sz="4200" dirty="0" err="1" smtClean="0"/>
              <a:t>Fondation</a:t>
            </a:r>
            <a:r>
              <a:rPr lang="es-ES_tradnl" sz="4200" dirty="0" smtClean="0"/>
              <a:t> </a:t>
            </a:r>
            <a:r>
              <a:rPr lang="es-ES_tradnl" sz="4200" dirty="0" err="1" smtClean="0"/>
              <a:t>Lemarchand</a:t>
            </a:r>
            <a:endParaRPr lang="es-ES_tradnl" sz="4200" dirty="0" smtClean="0"/>
          </a:p>
          <a:p>
            <a:r>
              <a:rPr lang="es-ES_tradnl" sz="4200" dirty="0" smtClean="0"/>
              <a:t>LPO</a:t>
            </a:r>
          </a:p>
          <a:p>
            <a:r>
              <a:rPr lang="es-ES_tradnl" sz="4200" dirty="0" err="1" smtClean="0"/>
              <a:t>Miramap</a:t>
            </a:r>
            <a:endParaRPr lang="es-ES_tradnl" sz="4200" dirty="0" smtClean="0"/>
          </a:p>
          <a:p>
            <a:r>
              <a:rPr lang="es-ES_tradnl" sz="4200" dirty="0" smtClean="0"/>
              <a:t>MRJC</a:t>
            </a:r>
          </a:p>
          <a:p>
            <a:r>
              <a:rPr lang="es-ES_tradnl" sz="4200" dirty="0" err="1" smtClean="0"/>
              <a:t>Phyto</a:t>
            </a:r>
            <a:r>
              <a:rPr lang="es-ES_tradnl" sz="4200" dirty="0" smtClean="0"/>
              <a:t>-victimes</a:t>
            </a:r>
          </a:p>
          <a:p>
            <a:r>
              <a:rPr lang="es-ES_tradnl" sz="4200" smtClean="0"/>
              <a:t>La </a:t>
            </a:r>
            <a:r>
              <a:rPr lang="es-ES_tradnl" sz="4200" dirty="0" smtClean="0"/>
              <a:t>Ruche </a:t>
            </a:r>
            <a:r>
              <a:rPr lang="es-ES_tradnl" sz="4200" dirty="0" err="1" smtClean="0"/>
              <a:t>qui</a:t>
            </a:r>
            <a:r>
              <a:rPr lang="es-ES_tradnl" sz="4200" dirty="0" smtClean="0"/>
              <a:t> </a:t>
            </a:r>
            <a:r>
              <a:rPr lang="es-ES_tradnl" sz="4200" dirty="0" err="1" smtClean="0"/>
              <a:t>dit</a:t>
            </a:r>
            <a:r>
              <a:rPr lang="es-ES_tradnl" sz="4200" dirty="0" smtClean="0"/>
              <a:t> </a:t>
            </a:r>
            <a:r>
              <a:rPr lang="es-ES_tradnl" sz="4200" dirty="0" err="1" smtClean="0"/>
              <a:t>oui</a:t>
            </a:r>
            <a:endParaRPr lang="es-ES_tradnl" sz="4200" dirty="0" smtClean="0"/>
          </a:p>
          <a:p>
            <a:r>
              <a:rPr lang="es-ES_tradnl" sz="4200" dirty="0" err="1" smtClean="0"/>
              <a:t>Solagro</a:t>
            </a:r>
            <a:endParaRPr lang="es-ES_tradnl" sz="4200" dirty="0" smtClean="0"/>
          </a:p>
          <a:p>
            <a:r>
              <a:rPr lang="es-ES_tradnl" sz="4200" dirty="0" err="1" smtClean="0"/>
              <a:t>Slow</a:t>
            </a:r>
            <a:r>
              <a:rPr lang="es-ES_tradnl" sz="4200" dirty="0" smtClean="0"/>
              <a:t> </a:t>
            </a:r>
            <a:r>
              <a:rPr lang="es-ES_tradnl" sz="4200" dirty="0" err="1" smtClean="0"/>
              <a:t>Food</a:t>
            </a:r>
            <a:endParaRPr lang="es-ES_tradnl" sz="4200" dirty="0" smtClean="0"/>
          </a:p>
          <a:p>
            <a:endParaRPr lang="es-ES_tradnl" sz="1100" dirty="0" smtClean="0"/>
          </a:p>
          <a:p>
            <a:pPr>
              <a:buNone/>
            </a:pP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81642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46856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Les partenaires </a:t>
            </a:r>
            <a:r>
              <a:rPr lang="es-ES_tradnl" b="1" dirty="0" err="1" smtClean="0"/>
              <a:t>internationaux</a:t>
            </a: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err="1" smtClean="0"/>
              <a:t>confirmés</a:t>
            </a:r>
            <a:endParaRPr lang="es-ES_tradnl" b="1" dirty="0"/>
          </a:p>
        </p:txBody>
      </p:sp>
      <p:sp>
        <p:nvSpPr>
          <p:cNvPr id="6" name="Espace réservé du contenu 2"/>
          <p:cNvSpPr>
            <a:spLocks noGrp="1"/>
          </p:cNvSpPr>
          <p:nvPr>
            <p:ph sz="half" idx="1"/>
          </p:nvPr>
        </p:nvSpPr>
        <p:spPr>
          <a:xfrm>
            <a:off x="2267744" y="2060848"/>
            <a:ext cx="4038600" cy="4525963"/>
          </a:xfrm>
        </p:spPr>
        <p:txBody>
          <a:bodyPr>
            <a:noAutofit/>
          </a:bodyPr>
          <a:lstStyle/>
          <a:p>
            <a:r>
              <a:rPr lang="es-ES_tradnl" sz="2400" dirty="0" err="1" smtClean="0"/>
              <a:t>Fondation</a:t>
            </a:r>
            <a:r>
              <a:rPr lang="es-ES_tradnl" sz="2400" dirty="0" smtClean="0"/>
              <a:t> Alborada (</a:t>
            </a:r>
            <a:r>
              <a:rPr lang="es-ES_tradnl" sz="2400" dirty="0" err="1" smtClean="0"/>
              <a:t>Esp</a:t>
            </a:r>
            <a:r>
              <a:rPr lang="es-ES_tradnl" sz="2400" dirty="0" smtClean="0"/>
              <a:t>)</a:t>
            </a:r>
          </a:p>
          <a:p>
            <a:r>
              <a:rPr lang="es-ES_tradnl" sz="2400" dirty="0" err="1" smtClean="0"/>
              <a:t>Fundacion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educacion</a:t>
            </a:r>
            <a:r>
              <a:rPr lang="es-ES_tradnl" sz="2400" dirty="0" smtClean="0"/>
              <a:t> ambiental (</a:t>
            </a:r>
            <a:r>
              <a:rPr lang="es-ES_tradnl" sz="2400" dirty="0" err="1" smtClean="0"/>
              <a:t>Esp</a:t>
            </a:r>
            <a:r>
              <a:rPr lang="es-ES_tradnl" sz="2400" dirty="0" smtClean="0"/>
              <a:t>)</a:t>
            </a:r>
          </a:p>
          <a:p>
            <a:r>
              <a:rPr lang="es-ES_tradnl" sz="2400" dirty="0" smtClean="0"/>
              <a:t>Global 2000 (</a:t>
            </a:r>
            <a:r>
              <a:rPr lang="es-ES_tradnl" sz="2400" dirty="0" err="1" smtClean="0"/>
              <a:t>Autriche</a:t>
            </a:r>
            <a:endParaRPr lang="es-ES_tradnl" sz="2400" dirty="0" smtClean="0"/>
          </a:p>
          <a:p>
            <a:r>
              <a:rPr lang="es-ES_tradnl" sz="2400" dirty="0" smtClean="0"/>
              <a:t>Greenpeace </a:t>
            </a:r>
            <a:r>
              <a:rPr lang="es-ES_tradnl" sz="2400" dirty="0" err="1" smtClean="0"/>
              <a:t>Hongrie</a:t>
            </a:r>
            <a:endParaRPr lang="es-ES_tradnl" sz="2400" dirty="0" smtClean="0"/>
          </a:p>
          <a:p>
            <a:r>
              <a:rPr lang="es-ES_tradnl" sz="2400" dirty="0" smtClean="0"/>
              <a:t>HEAL (</a:t>
            </a:r>
            <a:r>
              <a:rPr lang="es-ES_tradnl" sz="2400" dirty="0" err="1" smtClean="0"/>
              <a:t>Europe</a:t>
            </a:r>
            <a:r>
              <a:rPr lang="es-ES_tradnl" sz="2400" dirty="0" smtClean="0"/>
              <a:t>)</a:t>
            </a:r>
          </a:p>
          <a:p>
            <a:r>
              <a:rPr lang="es-ES_tradnl" sz="2400" dirty="0" smtClean="0"/>
              <a:t>PAN </a:t>
            </a:r>
            <a:r>
              <a:rPr lang="es-ES_tradnl" sz="2400" dirty="0" err="1" smtClean="0"/>
              <a:t>Europe</a:t>
            </a:r>
            <a:endParaRPr lang="es-ES_tradnl" sz="2400" dirty="0" smtClean="0"/>
          </a:p>
          <a:p>
            <a:r>
              <a:rPr lang="es-ES_tradnl" sz="2400" dirty="0" smtClean="0"/>
              <a:t>PAN </a:t>
            </a:r>
            <a:r>
              <a:rPr lang="es-ES_tradnl" sz="2400" dirty="0" err="1" smtClean="0"/>
              <a:t>Africa</a:t>
            </a:r>
            <a:endParaRPr lang="es-ES_tradnl" sz="2400" dirty="0" smtClean="0"/>
          </a:p>
          <a:p>
            <a:r>
              <a:rPr lang="es-ES_tradnl" sz="2400" dirty="0" smtClean="0"/>
              <a:t>PAN Italia </a:t>
            </a:r>
          </a:p>
          <a:p>
            <a:r>
              <a:rPr lang="es-ES_tradnl" sz="2400" dirty="0" smtClean="0"/>
              <a:t>Costa Rica y </a:t>
            </a:r>
            <a:r>
              <a:rPr lang="es-ES_tradnl" sz="2400" dirty="0" err="1" smtClean="0"/>
              <a:t>Mexico</a:t>
            </a:r>
            <a:endParaRPr lang="es-ES_tradnl" sz="2400" dirty="0" smtClean="0"/>
          </a:p>
          <a:p>
            <a:pPr>
              <a:buNone/>
            </a:pPr>
            <a:endParaRPr lang="es-ES_tradnl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81642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96552" y="-17140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4000" b="1" dirty="0" smtClean="0"/>
              <a:t>Les partenaires </a:t>
            </a:r>
            <a:r>
              <a:rPr lang="es-ES_tradnl" sz="4000" b="1" dirty="0" err="1" smtClean="0"/>
              <a:t>internationaux</a:t>
            </a:r>
            <a:endParaRPr lang="es-ES_tradnl" sz="4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0" y="809328"/>
            <a:ext cx="4248472" cy="6048672"/>
          </a:xfrm>
        </p:spPr>
        <p:txBody>
          <a:bodyPr>
            <a:normAutofit fontScale="25000" lnSpcReduction="20000"/>
          </a:bodyPr>
          <a:lstStyle/>
          <a:p>
            <a:r>
              <a:rPr lang="es-ES_tradnl" sz="8800" dirty="0" err="1" smtClean="0"/>
              <a:t>Adalia</a:t>
            </a:r>
            <a:r>
              <a:rPr lang="es-ES_tradnl" sz="8800" dirty="0" smtClean="0"/>
              <a:t> (</a:t>
            </a:r>
            <a:r>
              <a:rPr lang="es-ES_tradnl" sz="8800" dirty="0" err="1" smtClean="0"/>
              <a:t>Belgique</a:t>
            </a:r>
            <a:r>
              <a:rPr lang="es-ES_tradnl" sz="8800" dirty="0" smtClean="0"/>
              <a:t>)</a:t>
            </a:r>
          </a:p>
          <a:p>
            <a:r>
              <a:rPr lang="es-ES_tradnl" sz="8800" dirty="0" err="1" smtClean="0"/>
              <a:t>Adamteva</a:t>
            </a:r>
            <a:r>
              <a:rPr lang="es-ES_tradnl" sz="8800" dirty="0" smtClean="0"/>
              <a:t>, </a:t>
            </a:r>
            <a:r>
              <a:rPr lang="es-ES_tradnl" sz="8800" dirty="0" err="1" smtClean="0"/>
              <a:t>environment</a:t>
            </a:r>
            <a:r>
              <a:rPr lang="es-ES_tradnl" sz="8800" dirty="0" smtClean="0"/>
              <a:t> </a:t>
            </a:r>
            <a:r>
              <a:rPr lang="es-ES_tradnl" sz="8800" dirty="0" err="1" smtClean="0"/>
              <a:t>health</a:t>
            </a:r>
            <a:r>
              <a:rPr lang="es-ES_tradnl" sz="8800" dirty="0" smtClean="0"/>
              <a:t> </a:t>
            </a:r>
            <a:r>
              <a:rPr lang="es-ES_tradnl" sz="8800" dirty="0" err="1" smtClean="0"/>
              <a:t>fund</a:t>
            </a:r>
            <a:r>
              <a:rPr lang="es-ES_tradnl" sz="8800" dirty="0" smtClean="0"/>
              <a:t> (</a:t>
            </a:r>
            <a:r>
              <a:rPr lang="es-ES_tradnl" sz="8800" dirty="0" err="1" smtClean="0"/>
              <a:t>israël</a:t>
            </a:r>
            <a:r>
              <a:rPr lang="es-ES_tradnl" sz="8800" dirty="0" smtClean="0"/>
              <a:t>)</a:t>
            </a:r>
          </a:p>
          <a:p>
            <a:r>
              <a:rPr lang="es-ES_tradnl" sz="8800" dirty="0" smtClean="0"/>
              <a:t>ASOL </a:t>
            </a:r>
            <a:r>
              <a:rPr lang="es-ES_tradnl" sz="8800" dirty="0" err="1" smtClean="0"/>
              <a:t>Benin</a:t>
            </a:r>
            <a:r>
              <a:rPr lang="es-ES_tradnl" sz="8800" dirty="0" smtClean="0"/>
              <a:t>, Togo, </a:t>
            </a:r>
            <a:r>
              <a:rPr lang="es-ES_tradnl" sz="8800" dirty="0" err="1" smtClean="0"/>
              <a:t>Tunisie</a:t>
            </a:r>
            <a:endParaRPr lang="es-ES_tradnl" sz="8800" dirty="0" smtClean="0"/>
          </a:p>
          <a:p>
            <a:r>
              <a:rPr lang="es-ES_tradnl" sz="8800" dirty="0" err="1" smtClean="0"/>
              <a:t>Armenian</a:t>
            </a:r>
            <a:r>
              <a:rPr lang="es-ES_tradnl" sz="8800" dirty="0" smtClean="0"/>
              <a:t> </a:t>
            </a:r>
            <a:r>
              <a:rPr lang="es-ES_tradnl" sz="8800" dirty="0" err="1" smtClean="0"/>
              <a:t>women</a:t>
            </a:r>
            <a:r>
              <a:rPr lang="es-ES_tradnl" sz="8800" dirty="0" smtClean="0"/>
              <a:t> </a:t>
            </a:r>
            <a:r>
              <a:rPr lang="es-ES_tradnl" sz="8800" dirty="0" err="1" smtClean="0"/>
              <a:t>for</a:t>
            </a:r>
            <a:r>
              <a:rPr lang="es-ES_tradnl" sz="8800" dirty="0" smtClean="0"/>
              <a:t> </a:t>
            </a:r>
            <a:r>
              <a:rPr lang="es-ES_tradnl" sz="8800" dirty="0" err="1" smtClean="0"/>
              <a:t>health</a:t>
            </a:r>
            <a:r>
              <a:rPr lang="es-ES_tradnl" sz="8800" dirty="0" smtClean="0"/>
              <a:t> &amp; </a:t>
            </a:r>
            <a:r>
              <a:rPr lang="es-ES_tradnl" sz="8800" dirty="0" err="1" smtClean="0"/>
              <a:t>environment</a:t>
            </a:r>
            <a:r>
              <a:rPr lang="es-ES_tradnl" sz="8800" dirty="0" smtClean="0"/>
              <a:t> </a:t>
            </a:r>
          </a:p>
          <a:p>
            <a:r>
              <a:rPr lang="es-ES_tradnl" sz="8800" dirty="0" smtClean="0"/>
              <a:t>Bund (</a:t>
            </a:r>
            <a:r>
              <a:rPr lang="es-ES_tradnl" sz="8800" dirty="0" err="1" smtClean="0"/>
              <a:t>All</a:t>
            </a:r>
            <a:r>
              <a:rPr lang="es-ES_tradnl" sz="8800" dirty="0" smtClean="0"/>
              <a:t>)</a:t>
            </a:r>
          </a:p>
          <a:p>
            <a:r>
              <a:rPr lang="fr-FR" sz="8800" dirty="0" smtClean="0"/>
              <a:t>Centre for </a:t>
            </a:r>
            <a:r>
              <a:rPr lang="fr-FR" sz="8800" dirty="0" err="1" smtClean="0"/>
              <a:t>Sustainable</a:t>
            </a:r>
            <a:r>
              <a:rPr lang="fr-FR" sz="8800" dirty="0" smtClean="0"/>
              <a:t> Alternatives (Slovaquie)</a:t>
            </a:r>
          </a:p>
          <a:p>
            <a:r>
              <a:rPr lang="es-ES_tradnl" sz="8800" dirty="0" smtClean="0"/>
              <a:t>CREPD (</a:t>
            </a:r>
            <a:r>
              <a:rPr lang="es-ES_tradnl" sz="8800" dirty="0" err="1" smtClean="0"/>
              <a:t>Cameroun</a:t>
            </a:r>
            <a:r>
              <a:rPr lang="es-ES_tradnl" sz="8800" dirty="0" smtClean="0"/>
              <a:t>)</a:t>
            </a:r>
          </a:p>
          <a:p>
            <a:r>
              <a:rPr lang="es-ES_tradnl" sz="8800" dirty="0" err="1" smtClean="0"/>
              <a:t>Ecocity</a:t>
            </a:r>
            <a:r>
              <a:rPr lang="es-ES_tradnl" sz="8800" dirty="0" smtClean="0"/>
              <a:t> (</a:t>
            </a:r>
            <a:r>
              <a:rPr lang="es-ES_tradnl" sz="8800" dirty="0" err="1" smtClean="0"/>
              <a:t>Grèce</a:t>
            </a:r>
            <a:r>
              <a:rPr lang="es-ES_tradnl" sz="8800" dirty="0" smtClean="0"/>
              <a:t>)</a:t>
            </a:r>
          </a:p>
          <a:p>
            <a:r>
              <a:rPr lang="es-ES_tradnl" sz="8800" dirty="0" err="1" smtClean="0"/>
              <a:t>Equiterre</a:t>
            </a:r>
            <a:r>
              <a:rPr lang="es-ES_tradnl" sz="8800" dirty="0" smtClean="0"/>
              <a:t> (</a:t>
            </a:r>
            <a:r>
              <a:rPr lang="es-ES_tradnl" sz="8800" dirty="0" err="1" smtClean="0"/>
              <a:t>Québec</a:t>
            </a:r>
            <a:r>
              <a:rPr lang="es-ES_tradnl" sz="8800" dirty="0" smtClean="0"/>
              <a:t>)</a:t>
            </a:r>
          </a:p>
          <a:p>
            <a:r>
              <a:rPr lang="es-ES_tradnl" sz="8800" dirty="0" err="1" smtClean="0"/>
              <a:t>Estonian</a:t>
            </a:r>
            <a:r>
              <a:rPr lang="es-ES_tradnl" sz="8800" dirty="0" smtClean="0"/>
              <a:t> Green </a:t>
            </a:r>
            <a:r>
              <a:rPr lang="es-ES_tradnl" sz="8800" dirty="0" err="1" smtClean="0"/>
              <a:t>movment</a:t>
            </a:r>
            <a:endParaRPr lang="es-ES_tradnl" sz="8800" dirty="0" smtClean="0"/>
          </a:p>
          <a:p>
            <a:r>
              <a:rPr lang="fr-FR" sz="8800" dirty="0" err="1" smtClean="0"/>
              <a:t>Emweltberodung</a:t>
            </a:r>
            <a:r>
              <a:rPr lang="fr-FR" sz="8800" dirty="0" smtClean="0"/>
              <a:t> </a:t>
            </a:r>
            <a:r>
              <a:rPr lang="fr-FR" sz="8800" dirty="0" err="1" smtClean="0"/>
              <a:t>Lëtzebuerg</a:t>
            </a:r>
            <a:r>
              <a:rPr lang="fr-FR" sz="8800" dirty="0" smtClean="0"/>
              <a:t> a.s.b.l. (Lux)</a:t>
            </a:r>
            <a:endParaRPr lang="es-ES_tradnl" sz="8800" dirty="0" smtClean="0"/>
          </a:p>
          <a:p>
            <a:r>
              <a:rPr lang="es-ES_tradnl" sz="8800" dirty="0" smtClean="0"/>
              <a:t>FEASTA (</a:t>
            </a:r>
            <a:r>
              <a:rPr lang="es-ES_tradnl" sz="8800" dirty="0" err="1" smtClean="0"/>
              <a:t>Irlande</a:t>
            </a:r>
            <a:r>
              <a:rPr lang="es-ES_tradnl" sz="8800" dirty="0" smtClean="0"/>
              <a:t>)</a:t>
            </a:r>
          </a:p>
          <a:p>
            <a:r>
              <a:rPr lang="fr-FR" sz="8800" dirty="0" smtClean="0"/>
              <a:t>Fédération Marocaine des Droits du Consommateur (Maroc)</a:t>
            </a:r>
          </a:p>
          <a:p>
            <a:r>
              <a:rPr lang="es-ES_tradnl" sz="8800" dirty="0" err="1" smtClean="0"/>
              <a:t>GARTENIeben</a:t>
            </a:r>
            <a:r>
              <a:rPr lang="es-ES_tradnl" sz="8800" dirty="0" smtClean="0"/>
              <a:t> (</a:t>
            </a:r>
            <a:r>
              <a:rPr lang="es-ES_tradnl" sz="8800" dirty="0" err="1" smtClean="0"/>
              <a:t>Autriche</a:t>
            </a:r>
            <a:r>
              <a:rPr lang="es-ES_tradnl" sz="8800" dirty="0" smtClean="0"/>
              <a:t>)</a:t>
            </a:r>
          </a:p>
          <a:p>
            <a:endParaRPr lang="fr-FR" sz="5600" dirty="0" smtClean="0"/>
          </a:p>
          <a:p>
            <a:endParaRPr lang="fr-FR" sz="5600" dirty="0" smtClean="0"/>
          </a:p>
          <a:p>
            <a:endParaRPr lang="es-ES_tradnl" sz="5600" dirty="0" smtClean="0"/>
          </a:p>
          <a:p>
            <a:endParaRPr lang="fr-FR" sz="5600" dirty="0" smtClean="0"/>
          </a:p>
          <a:p>
            <a:endParaRPr lang="es-ES_tradnl" sz="5600" dirty="0" smtClean="0"/>
          </a:p>
          <a:p>
            <a:endParaRPr lang="es-ES_tradnl" sz="5600" dirty="0" smtClean="0"/>
          </a:p>
          <a:p>
            <a:endParaRPr lang="fr-FR" sz="5600" dirty="0" smtClean="0"/>
          </a:p>
          <a:p>
            <a:endParaRPr lang="es-ES_tradnl" sz="5600" dirty="0" smtClean="0"/>
          </a:p>
          <a:p>
            <a:endParaRPr lang="es-ES_tradnl" sz="5600" dirty="0" smtClean="0"/>
          </a:p>
          <a:p>
            <a:endParaRPr lang="es-ES_tradnl" sz="5600" dirty="0" smtClean="0"/>
          </a:p>
          <a:p>
            <a:endParaRPr lang="fr-FR" sz="5600" dirty="0" smtClean="0"/>
          </a:p>
          <a:p>
            <a:endParaRPr lang="es-ES_tradnl" sz="5600" dirty="0" smtClean="0"/>
          </a:p>
          <a:p>
            <a:endParaRPr lang="es-ES_tradnl" sz="5600" dirty="0" smtClean="0"/>
          </a:p>
          <a:p>
            <a:endParaRPr lang="es-ES_tradnl" sz="5600" dirty="0" smtClean="0"/>
          </a:p>
          <a:p>
            <a:endParaRPr lang="es-ES_tradnl" sz="5600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7" name="ZoneTexte 6"/>
          <p:cNvSpPr txBox="1"/>
          <p:nvPr/>
        </p:nvSpPr>
        <p:spPr>
          <a:xfrm>
            <a:off x="4355976" y="908720"/>
            <a:ext cx="4788024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200" dirty="0" smtClean="0"/>
              <a:t>GP </a:t>
            </a:r>
            <a:r>
              <a:rPr lang="es-ES_tradnl" sz="2200" dirty="0" err="1" smtClean="0"/>
              <a:t>Asie</a:t>
            </a:r>
            <a:r>
              <a:rPr lang="es-ES_tradnl" sz="2200" dirty="0" smtClean="0"/>
              <a:t> de </a:t>
            </a:r>
            <a:r>
              <a:rPr lang="es-ES_tradnl" sz="2200" dirty="0" err="1" smtClean="0"/>
              <a:t>l’est</a:t>
            </a:r>
            <a:r>
              <a:rPr lang="es-ES_tradnl" sz="2200" dirty="0" smtClean="0"/>
              <a:t>, </a:t>
            </a:r>
            <a:r>
              <a:rPr lang="es-ES_tradnl" sz="2200" dirty="0" err="1" smtClean="0"/>
              <a:t>Philippines</a:t>
            </a:r>
            <a:r>
              <a:rPr lang="es-ES_tradnl" sz="2200" dirty="0" smtClean="0"/>
              <a:t>, </a:t>
            </a:r>
            <a:r>
              <a:rPr lang="es-ES_tradnl" sz="2200" dirty="0" err="1" smtClean="0"/>
              <a:t>Europe</a:t>
            </a:r>
            <a:r>
              <a:rPr lang="es-ES_tradnl" sz="2200" dirty="0" smtClean="0"/>
              <a:t>, </a:t>
            </a:r>
          </a:p>
          <a:p>
            <a:pPr>
              <a:buFont typeface="Arial" pitchFamily="34" charset="0"/>
              <a:buChar char="•"/>
            </a:pPr>
            <a:r>
              <a:rPr lang="fr-FR" sz="2200" dirty="0" smtClean="0"/>
              <a:t>Krav (Suède)</a:t>
            </a:r>
          </a:p>
          <a:p>
            <a:pPr>
              <a:buFont typeface="Arial" pitchFamily="34" charset="0"/>
              <a:buChar char="•"/>
            </a:pPr>
            <a:r>
              <a:rPr lang="es-ES_tradnl" sz="2200" dirty="0" err="1" smtClean="0"/>
              <a:t>Legaembiente</a:t>
            </a:r>
            <a:r>
              <a:rPr lang="es-ES_tradnl" sz="2200" dirty="0" smtClean="0"/>
              <a:t>,  academia </a:t>
            </a:r>
            <a:r>
              <a:rPr lang="es-ES_tradnl" sz="2200" dirty="0" err="1" smtClean="0"/>
              <a:t>Delle</a:t>
            </a:r>
            <a:r>
              <a:rPr lang="es-ES_tradnl" sz="2200" dirty="0" smtClean="0"/>
              <a:t> </a:t>
            </a:r>
            <a:r>
              <a:rPr lang="es-ES_tradnl" sz="2200" dirty="0" err="1" smtClean="0"/>
              <a:t>erbe</a:t>
            </a:r>
            <a:r>
              <a:rPr lang="es-ES_tradnl" sz="2200" dirty="0" smtClean="0"/>
              <a:t> (Italia)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MADE Macedonian Association of Doctor for the Environment (</a:t>
            </a:r>
            <a:r>
              <a:rPr lang="en-US" sz="2200" dirty="0" err="1" smtClean="0"/>
              <a:t>Macedoine</a:t>
            </a:r>
            <a:r>
              <a:rPr lang="en-US" sz="22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fr-FR" sz="2200" dirty="0" smtClean="0"/>
              <a:t>PAN Suisse, UK</a:t>
            </a:r>
          </a:p>
          <a:p>
            <a:pPr>
              <a:buFont typeface="Arial" pitchFamily="34" charset="0"/>
              <a:buChar char="•"/>
            </a:pPr>
            <a:r>
              <a:rPr lang="fr-FR" sz="2200" dirty="0" err="1" smtClean="0"/>
              <a:t>Proyecto</a:t>
            </a:r>
            <a:r>
              <a:rPr lang="fr-FR" sz="2200" dirty="0" smtClean="0"/>
              <a:t> </a:t>
            </a:r>
            <a:r>
              <a:rPr lang="fr-FR" sz="2200" dirty="0" err="1" smtClean="0"/>
              <a:t>Tierra</a:t>
            </a:r>
            <a:r>
              <a:rPr lang="fr-FR" sz="2200" dirty="0" smtClean="0"/>
              <a:t> (Mexique)</a:t>
            </a:r>
          </a:p>
          <a:p>
            <a:pPr>
              <a:buFont typeface="Arial" pitchFamily="34" charset="0"/>
              <a:buChar char="•"/>
            </a:pPr>
            <a:r>
              <a:rPr lang="es-ES_tradnl" sz="2200" dirty="0" err="1" smtClean="0"/>
              <a:t>Propreté</a:t>
            </a:r>
            <a:r>
              <a:rPr lang="es-ES_tradnl" sz="2200" dirty="0" smtClean="0"/>
              <a:t>, enviro &amp; </a:t>
            </a:r>
            <a:r>
              <a:rPr lang="es-ES_tradnl" sz="2200" dirty="0" err="1" smtClean="0"/>
              <a:t>santé</a:t>
            </a:r>
            <a:r>
              <a:rPr lang="es-ES_tradnl" sz="2200" dirty="0" smtClean="0"/>
              <a:t> (Burundi)</a:t>
            </a:r>
          </a:p>
          <a:p>
            <a:pPr>
              <a:buFont typeface="Arial" pitchFamily="34" charset="0"/>
              <a:buChar char="•"/>
            </a:pPr>
            <a:r>
              <a:rPr lang="es-ES_tradnl" sz="2200" dirty="0" smtClean="0"/>
              <a:t>Red de </a:t>
            </a:r>
            <a:r>
              <a:rPr lang="es-ES_tradnl" sz="2200" dirty="0" err="1" smtClean="0"/>
              <a:t>accion</a:t>
            </a:r>
            <a:r>
              <a:rPr lang="es-ES_tradnl" sz="2200" dirty="0" smtClean="0"/>
              <a:t> anti plaguicidas (</a:t>
            </a:r>
            <a:r>
              <a:rPr lang="es-ES_tradnl" sz="2200" dirty="0" err="1" smtClean="0"/>
              <a:t>Arg</a:t>
            </a:r>
            <a:r>
              <a:rPr lang="es-ES_tradnl" sz="22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Slow Food </a:t>
            </a:r>
            <a:r>
              <a:rPr lang="en-US" sz="2200" dirty="0" err="1" smtClean="0"/>
              <a:t>Malte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s-ES_tradnl" sz="2200" dirty="0" err="1" smtClean="0"/>
              <a:t>Society</a:t>
            </a:r>
            <a:r>
              <a:rPr lang="es-ES_tradnl" sz="2200" dirty="0" smtClean="0"/>
              <a:t> </a:t>
            </a:r>
            <a:r>
              <a:rPr lang="es-ES_tradnl" sz="2200" dirty="0" err="1" smtClean="0"/>
              <a:t>sustanable</a:t>
            </a:r>
            <a:r>
              <a:rPr lang="es-ES_tradnl" sz="2200" dirty="0" smtClean="0"/>
              <a:t> living (</a:t>
            </a:r>
            <a:r>
              <a:rPr lang="es-ES_tradnl" sz="2200" dirty="0" err="1" smtClean="0"/>
              <a:t>Rep.Tchèque</a:t>
            </a:r>
            <a:r>
              <a:rPr lang="es-ES_tradnl" sz="22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fr-FR" sz="2200" dirty="0" smtClean="0"/>
              <a:t>Syndicat </a:t>
            </a:r>
            <a:r>
              <a:rPr lang="fr-FR" sz="2200" dirty="0" err="1" smtClean="0"/>
              <a:t>Nouminren</a:t>
            </a:r>
            <a:r>
              <a:rPr lang="fr-FR" sz="2200" dirty="0" smtClean="0"/>
              <a:t> (Japon)</a:t>
            </a:r>
          </a:p>
          <a:p>
            <a:pPr>
              <a:buFont typeface="Arial" pitchFamily="34" charset="0"/>
              <a:buChar char="•"/>
            </a:pPr>
            <a:r>
              <a:rPr lang="es-ES_tradnl" sz="2200" dirty="0" smtClean="0"/>
              <a:t>Vivo Sano, COAG , ISTAS, UGT, </a:t>
            </a:r>
            <a:r>
              <a:rPr lang="es-ES_tradnl" sz="2200" dirty="0" err="1" smtClean="0"/>
              <a:t>Asquifyde</a:t>
            </a:r>
            <a:r>
              <a:rPr lang="es-ES_tradnl" sz="2200" dirty="0" smtClean="0"/>
              <a:t>, </a:t>
            </a:r>
            <a:r>
              <a:rPr lang="es-ES_tradnl" sz="2200" dirty="0" err="1" smtClean="0"/>
              <a:t>Ecodes</a:t>
            </a:r>
            <a:r>
              <a:rPr lang="es-ES_tradnl" sz="2200" dirty="0" smtClean="0"/>
              <a:t>, Aso española de apicultora (</a:t>
            </a:r>
            <a:r>
              <a:rPr lang="es-ES_tradnl" sz="2200" dirty="0" err="1" smtClean="0"/>
              <a:t>Esp</a:t>
            </a:r>
            <a:r>
              <a:rPr lang="es-ES_tradnl" sz="2200" dirty="0" smtClean="0"/>
              <a:t>)</a:t>
            </a:r>
          </a:p>
          <a:p>
            <a:pPr>
              <a:buNone/>
            </a:pPr>
            <a:endParaRPr lang="fr-FR" dirty="0" smtClean="0"/>
          </a:p>
          <a:p>
            <a:endParaRPr lang="en-US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67240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556792"/>
          </a:xfrm>
        </p:spPr>
        <p:txBody>
          <a:bodyPr/>
          <a:lstStyle/>
          <a:p>
            <a:r>
              <a:rPr lang="es-ES_tradnl" b="1" dirty="0" err="1" smtClean="0"/>
              <a:t>Budget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prévisionnel</a:t>
            </a:r>
            <a:endParaRPr lang="es-ES_tradnl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79512" y="2492897"/>
          <a:ext cx="7992887" cy="4186192"/>
        </p:xfrm>
        <a:graphic>
          <a:graphicData uri="http://schemas.openxmlformats.org/drawingml/2006/table">
            <a:tbl>
              <a:tblPr/>
              <a:tblGrid>
                <a:gridCol w="2239895"/>
                <a:gridCol w="1351796"/>
                <a:gridCol w="3049400"/>
                <a:gridCol w="1351796"/>
              </a:tblGrid>
              <a:tr h="405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Dépenses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Total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Recettes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Total</a:t>
                      </a:r>
                      <a:endParaRPr lang="fr-FR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Fournitures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200 </a:t>
                      </a:r>
                      <a:r>
                        <a:rPr lang="fr-FR" sz="1600" b="1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€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Réserves parlementaires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7</a:t>
                      </a:r>
                      <a:r>
                        <a:rPr lang="fr-FR" sz="16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 500,00 </a:t>
                      </a: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€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Media (Video, photos, publications)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r>
                        <a:rPr lang="fr-FR" sz="1600" b="1" baseline="0" dirty="0" smtClean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 000</a:t>
                      </a:r>
                      <a:r>
                        <a:rPr lang="fr-FR" sz="1600" b="1" dirty="0" smtClean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600" b="1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€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ONEMA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10 000,00 €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location salle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2 000,00 €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Times New Roman"/>
                          <a:cs typeface="Times New Roman"/>
                        </a:rPr>
                        <a:t>Fonds privés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latin typeface="+mj-lt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fr-FR" sz="1600" b="1" baseline="0" dirty="0" smtClean="0">
                          <a:latin typeface="+mj-lt"/>
                          <a:ea typeface="Times New Roman"/>
                          <a:cs typeface="Times New Roman"/>
                        </a:rPr>
                        <a:t> 000,00</a:t>
                      </a:r>
                      <a:r>
                        <a:rPr lang="fr-FR" sz="1600" b="1" dirty="0" smtClean="0">
                          <a:latin typeface="+mj-lt"/>
                          <a:ea typeface="Times New Roman"/>
                          <a:cs typeface="Times New Roman"/>
                        </a:rPr>
                        <a:t>€</a:t>
                      </a:r>
                      <a:endParaRPr lang="fr-FR" sz="16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Routage 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2 </a:t>
                      </a:r>
                      <a:r>
                        <a:rPr lang="fr-FR" sz="1600" b="1" dirty="0" smtClean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800,00 </a:t>
                      </a:r>
                      <a:r>
                        <a:rPr lang="fr-FR" sz="1600" b="1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€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16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Fonds propres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16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        </a:t>
                      </a:r>
                      <a:r>
                        <a:rPr lang="fr-FR" sz="1600" b="1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  </a:t>
                      </a:r>
                      <a:r>
                        <a:rPr lang="fr-FR" sz="16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600" b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20 000,00€ 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Voyages déplacements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2 000 €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_tradnl" sz="1600" dirty="0">
                        <a:latin typeface="+mj-lt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_tradnl" sz="1600" dirty="0">
                        <a:latin typeface="+mj-lt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Réception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5500.00 </a:t>
                      </a:r>
                      <a:r>
                        <a:rPr lang="fr-FR" sz="1600" b="1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€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_tradnl" sz="1600">
                        <a:latin typeface="+mj-lt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_tradnl" sz="1600" dirty="0">
                        <a:latin typeface="+mj-lt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Salaires et charges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33 000 €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_tradnl" sz="1600" dirty="0">
                        <a:latin typeface="+mj-lt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_tradnl" sz="1600" dirty="0">
                        <a:latin typeface="+mj-lt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Loyers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1 500,00 €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_tradnl" sz="1600">
                        <a:latin typeface="+mj-lt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_tradnl" sz="1600" dirty="0">
                        <a:latin typeface="+mj-lt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Divers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500,00 €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Total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57</a:t>
                      </a:r>
                      <a:r>
                        <a:rPr lang="fr-FR" sz="1600" b="1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1600" b="1" dirty="0" smtClean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500.00 </a:t>
                      </a:r>
                      <a:r>
                        <a:rPr lang="fr-FR" sz="1600" b="1" dirty="0">
                          <a:solidFill>
                            <a:srgbClr val="4F6228"/>
                          </a:solidFill>
                          <a:latin typeface="Calibri"/>
                          <a:ea typeface="Times New Roman"/>
                          <a:cs typeface="Arial"/>
                        </a:rPr>
                        <a:t>€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endParaRPr lang="fr-FR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57</a:t>
                      </a: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16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500.00 </a:t>
                      </a: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Arial"/>
                        </a:rPr>
                        <a:t>€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a SPAP_fête_ses_10_a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14908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270892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4000" b="1" dirty="0" err="1" smtClean="0"/>
              <a:t>Sommaire</a:t>
            </a:r>
            <a:endParaRPr lang="es-ES_tradnl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11560" y="3645024"/>
            <a:ext cx="4038600" cy="28369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_tradnl" sz="2200" b="1" dirty="0" smtClean="0"/>
              <a:t>1- </a:t>
            </a:r>
            <a:r>
              <a:rPr lang="es-ES_tradnl" sz="2200" b="1" dirty="0" err="1" smtClean="0"/>
              <a:t>Pourquoi</a:t>
            </a:r>
            <a:r>
              <a:rPr lang="es-ES_tradnl" sz="2200" b="1" dirty="0" smtClean="0"/>
              <a:t> une </a:t>
            </a:r>
            <a:r>
              <a:rPr lang="es-ES_tradnl" sz="2200" b="1" dirty="0" err="1"/>
              <a:t>S</a:t>
            </a:r>
            <a:r>
              <a:rPr lang="es-ES_tradnl" sz="2200" b="1" dirty="0" err="1" smtClean="0"/>
              <a:t>emaine</a:t>
            </a:r>
            <a:r>
              <a:rPr lang="es-ES_tradnl" sz="2200" b="1" dirty="0" smtClean="0"/>
              <a:t> </a:t>
            </a:r>
            <a:r>
              <a:rPr lang="es-ES_tradnl" sz="2200" b="1" dirty="0" err="1" smtClean="0"/>
              <a:t>pour</a:t>
            </a:r>
            <a:endParaRPr lang="es-ES_tradnl" sz="2200" b="1" dirty="0" smtClean="0"/>
          </a:p>
          <a:p>
            <a:pPr>
              <a:buNone/>
            </a:pPr>
            <a:r>
              <a:rPr lang="es-ES_tradnl" sz="2200" b="1" dirty="0" smtClean="0"/>
              <a:t>les </a:t>
            </a:r>
            <a:r>
              <a:rPr lang="es-ES_tradnl" sz="2200" b="1" dirty="0" err="1" smtClean="0"/>
              <a:t>alternatives</a:t>
            </a:r>
            <a:r>
              <a:rPr lang="es-ES_tradnl" sz="2200" b="1" dirty="0" smtClean="0"/>
              <a:t> </a:t>
            </a:r>
            <a:r>
              <a:rPr lang="es-ES_tradnl" sz="2200" b="1" dirty="0" err="1" smtClean="0"/>
              <a:t>aux</a:t>
            </a:r>
            <a:r>
              <a:rPr lang="es-ES_tradnl" sz="2200" b="1" dirty="0" smtClean="0"/>
              <a:t> </a:t>
            </a:r>
            <a:r>
              <a:rPr lang="es-ES_tradnl" sz="2200" b="1" dirty="0" err="1" smtClean="0"/>
              <a:t>pesticides</a:t>
            </a:r>
            <a:r>
              <a:rPr lang="es-ES_tradnl" sz="2200" b="1" dirty="0" smtClean="0"/>
              <a:t>?</a:t>
            </a:r>
          </a:p>
          <a:p>
            <a:pPr>
              <a:buNone/>
            </a:pPr>
            <a:r>
              <a:rPr lang="es-ES_tradnl" sz="2200" b="1" dirty="0" smtClean="0"/>
              <a:t>2- </a:t>
            </a:r>
            <a:r>
              <a:rPr lang="es-ES_tradnl" sz="2200" b="1" dirty="0" err="1" smtClean="0"/>
              <a:t>Qui</a:t>
            </a:r>
            <a:r>
              <a:rPr lang="es-ES_tradnl" sz="2200" b="1" dirty="0" smtClean="0"/>
              <a:t> </a:t>
            </a:r>
            <a:r>
              <a:rPr lang="es-ES_tradnl" sz="2200" b="1" dirty="0" err="1" smtClean="0"/>
              <a:t>coordonne</a:t>
            </a:r>
            <a:endParaRPr lang="es-ES_tradnl" sz="2200" b="1" dirty="0" smtClean="0"/>
          </a:p>
          <a:p>
            <a:pPr>
              <a:buNone/>
            </a:pPr>
            <a:r>
              <a:rPr lang="es-ES_tradnl" sz="2200" b="1" dirty="0" smtClean="0"/>
              <a:t>3- </a:t>
            </a:r>
            <a:r>
              <a:rPr lang="es-ES_tradnl" sz="2200" b="1" dirty="0" err="1" smtClean="0"/>
              <a:t>Quelques</a:t>
            </a:r>
            <a:r>
              <a:rPr lang="es-ES_tradnl" sz="2200" b="1" dirty="0" smtClean="0"/>
              <a:t> </a:t>
            </a:r>
            <a:r>
              <a:rPr lang="es-ES_tradnl" sz="2200" b="1" dirty="0" err="1" smtClean="0"/>
              <a:t>chiffres</a:t>
            </a:r>
            <a:endParaRPr lang="es-ES_tradnl" sz="2200" b="1" dirty="0" smtClean="0"/>
          </a:p>
          <a:p>
            <a:pPr>
              <a:buNone/>
            </a:pPr>
            <a:r>
              <a:rPr lang="es-ES_tradnl" sz="2200" b="1" dirty="0" smtClean="0"/>
              <a:t>4- </a:t>
            </a:r>
            <a:r>
              <a:rPr lang="es-ES_tradnl" sz="2200" b="1" dirty="0" err="1" smtClean="0"/>
              <a:t>Qui</a:t>
            </a:r>
            <a:r>
              <a:rPr lang="es-ES_tradnl" sz="2200" b="1" dirty="0" smtClean="0"/>
              <a:t> participe à la </a:t>
            </a:r>
            <a:r>
              <a:rPr lang="es-ES_tradnl" sz="2200" b="1" dirty="0" err="1" smtClean="0"/>
              <a:t>semaine</a:t>
            </a:r>
            <a:endParaRPr lang="es-ES_tradnl" sz="2200" b="1" dirty="0" smtClean="0"/>
          </a:p>
          <a:p>
            <a:pPr>
              <a:buNone/>
            </a:pPr>
            <a:r>
              <a:rPr lang="es-ES_tradnl" sz="2200" b="1" dirty="0" smtClean="0"/>
              <a:t>5- Les </a:t>
            </a:r>
            <a:r>
              <a:rPr lang="es-ES_tradnl" sz="2200" b="1" dirty="0" err="1" smtClean="0"/>
              <a:t>acteurs</a:t>
            </a:r>
            <a:endParaRPr lang="es-ES_tradnl" sz="2200" b="1" dirty="0" smtClean="0"/>
          </a:p>
          <a:p>
            <a:pPr>
              <a:buNone/>
            </a:pPr>
            <a:endParaRPr lang="es-ES_tradnl" dirty="0" smtClean="0"/>
          </a:p>
          <a:p>
            <a:endParaRPr lang="es-ES_tradnl" dirty="0" smtClean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4788024" y="3645024"/>
            <a:ext cx="4038600" cy="23328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_tradnl" sz="2200" b="1" dirty="0" smtClean="0"/>
              <a:t>6- Les </a:t>
            </a:r>
            <a:r>
              <a:rPr lang="es-ES_tradnl" sz="2200" b="1" dirty="0" err="1" smtClean="0"/>
              <a:t>actions</a:t>
            </a:r>
            <a:endParaRPr lang="es-ES_tradnl" sz="2200" b="1" dirty="0" smtClean="0"/>
          </a:p>
          <a:p>
            <a:pPr>
              <a:buNone/>
            </a:pPr>
            <a:r>
              <a:rPr lang="es-ES_tradnl" sz="2200" b="1" dirty="0" smtClean="0"/>
              <a:t>7- Les partenaires </a:t>
            </a:r>
            <a:r>
              <a:rPr lang="es-ES_tradnl" sz="2200" b="1" dirty="0" err="1" smtClean="0"/>
              <a:t>nationaux</a:t>
            </a:r>
            <a:endParaRPr lang="es-ES_tradnl" sz="2200" b="1" dirty="0" smtClean="0"/>
          </a:p>
          <a:p>
            <a:pPr>
              <a:buNone/>
            </a:pPr>
            <a:r>
              <a:rPr lang="es-ES_tradnl" sz="2200" b="1" dirty="0" smtClean="0"/>
              <a:t>8- La </a:t>
            </a:r>
            <a:r>
              <a:rPr lang="es-ES_tradnl" sz="2200" b="1" dirty="0" err="1" smtClean="0"/>
              <a:t>Semaine</a:t>
            </a:r>
            <a:r>
              <a:rPr lang="es-ES_tradnl" sz="2200" b="1" dirty="0" smtClean="0"/>
              <a:t> </a:t>
            </a:r>
            <a:r>
              <a:rPr lang="es-ES_tradnl" sz="2200" b="1" dirty="0" err="1" smtClean="0"/>
              <a:t>dans</a:t>
            </a:r>
            <a:r>
              <a:rPr lang="es-ES_tradnl" sz="2200" b="1" dirty="0" smtClean="0"/>
              <a:t> le monde</a:t>
            </a:r>
          </a:p>
          <a:p>
            <a:pPr>
              <a:buNone/>
            </a:pPr>
            <a:r>
              <a:rPr lang="es-ES_tradnl" sz="2200" b="1" dirty="0" smtClean="0"/>
              <a:t>9- 2015: une </a:t>
            </a:r>
            <a:r>
              <a:rPr lang="es-ES_tradnl" sz="2200" b="1" dirty="0" err="1" smtClean="0"/>
              <a:t>année</a:t>
            </a:r>
            <a:r>
              <a:rPr lang="es-ES_tradnl" sz="2200" b="1" dirty="0" smtClean="0"/>
              <a:t> </a:t>
            </a:r>
            <a:r>
              <a:rPr lang="es-ES_tradnl" sz="2200" b="1" dirty="0" err="1" smtClean="0"/>
              <a:t>évènement</a:t>
            </a:r>
            <a:endParaRPr lang="es-ES_tradnl" sz="2200" b="1" dirty="0" smtClean="0"/>
          </a:p>
          <a:p>
            <a:pPr>
              <a:buNone/>
            </a:pPr>
            <a:r>
              <a:rPr lang="es-ES_tradnl" sz="2200" b="1" dirty="0" smtClean="0"/>
              <a:t>10- </a:t>
            </a:r>
            <a:r>
              <a:rPr lang="es-ES_tradnl" sz="2200" b="1" dirty="0" err="1" smtClean="0"/>
              <a:t>Axes</a:t>
            </a:r>
            <a:r>
              <a:rPr lang="es-ES_tradnl" sz="2200" b="1" dirty="0" smtClean="0"/>
              <a:t> de </a:t>
            </a:r>
            <a:r>
              <a:rPr lang="es-ES_tradnl" sz="2200" b="1" dirty="0" err="1" smtClean="0"/>
              <a:t>mobilisation</a:t>
            </a:r>
            <a:r>
              <a:rPr lang="es-ES_tradnl" sz="2200" b="1" dirty="0" smtClean="0"/>
              <a:t> </a:t>
            </a:r>
            <a:r>
              <a:rPr lang="es-ES_tradnl" sz="2200" b="1" dirty="0" err="1" smtClean="0"/>
              <a:t>pour</a:t>
            </a:r>
            <a:endParaRPr lang="es-ES_tradnl" sz="2200" b="1" dirty="0" smtClean="0"/>
          </a:p>
          <a:p>
            <a:pPr>
              <a:buNone/>
            </a:pPr>
            <a:r>
              <a:rPr lang="es-ES_tradnl" sz="2200" b="1" dirty="0" smtClean="0"/>
              <a:t>2015</a:t>
            </a:r>
            <a:endParaRPr lang="es-ES_tradnl" sz="2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40324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6000" b="1" dirty="0" err="1" smtClean="0"/>
              <a:t>Retroplanning</a:t>
            </a:r>
            <a:endParaRPr lang="es-ES_tradnl" sz="6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4038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_tradnl" sz="2400" b="1" dirty="0" err="1" smtClean="0"/>
              <a:t>Octobre-Décembre</a:t>
            </a:r>
            <a:endParaRPr lang="es-ES_tradnl" sz="2400" b="1" dirty="0" smtClean="0"/>
          </a:p>
          <a:p>
            <a:r>
              <a:rPr lang="es-ES_tradnl" sz="2400" dirty="0" err="1" smtClean="0"/>
              <a:t>Diffusion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appel</a:t>
            </a:r>
            <a:r>
              <a:rPr lang="es-ES_tradnl" sz="2400" dirty="0" smtClean="0"/>
              <a:t> à </a:t>
            </a:r>
            <a:r>
              <a:rPr lang="es-ES_tradnl" sz="2400" dirty="0" err="1" smtClean="0"/>
              <a:t>participation</a:t>
            </a:r>
            <a:r>
              <a:rPr lang="es-ES_tradnl" sz="2400" dirty="0" smtClean="0"/>
              <a:t>/</a:t>
            </a:r>
            <a:r>
              <a:rPr lang="es-ES_tradnl" sz="2400" dirty="0" err="1" smtClean="0"/>
              <a:t>partenariats</a:t>
            </a:r>
            <a:endParaRPr lang="es-ES_tradnl" sz="2400" dirty="0" smtClean="0"/>
          </a:p>
          <a:p>
            <a:r>
              <a:rPr lang="es-ES_tradnl" sz="2400" dirty="0" err="1" smtClean="0"/>
              <a:t>Elaboration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programme</a:t>
            </a:r>
            <a:r>
              <a:rPr lang="es-ES_tradnl" sz="2400" dirty="0" smtClean="0"/>
              <a:t> </a:t>
            </a:r>
          </a:p>
          <a:p>
            <a:r>
              <a:rPr lang="es-ES_tradnl" sz="2400" dirty="0" err="1" smtClean="0"/>
              <a:t>Remise</a:t>
            </a:r>
            <a:r>
              <a:rPr lang="es-ES_tradnl" sz="2400" dirty="0" smtClean="0"/>
              <a:t> à </a:t>
            </a:r>
            <a:r>
              <a:rPr lang="es-ES_tradnl" sz="2400" dirty="0" err="1" smtClean="0"/>
              <a:t>jour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site</a:t>
            </a:r>
            <a:r>
              <a:rPr lang="es-ES_tradnl" sz="2400" dirty="0" smtClean="0"/>
              <a:t> et </a:t>
            </a:r>
            <a:r>
              <a:rPr lang="es-ES_tradnl" sz="2400" dirty="0" err="1" smtClean="0"/>
              <a:t>outils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com</a:t>
            </a:r>
            <a:endParaRPr lang="es-ES_tradnl" sz="2400" dirty="0" smtClean="0"/>
          </a:p>
          <a:p>
            <a:pPr>
              <a:buNone/>
            </a:pPr>
            <a:r>
              <a:rPr lang="es-ES_tradnl" sz="2400" b="1" dirty="0" err="1" smtClean="0"/>
              <a:t>Janvier-Février</a:t>
            </a:r>
            <a:endParaRPr lang="es-ES_tradnl" sz="2400" b="1" dirty="0" smtClean="0"/>
          </a:p>
          <a:p>
            <a:r>
              <a:rPr lang="es-ES_tradnl" sz="2400" dirty="0" err="1" smtClean="0"/>
              <a:t>Lancement</a:t>
            </a:r>
            <a:r>
              <a:rPr lang="es-ES_tradnl" sz="2400" dirty="0" smtClean="0"/>
              <a:t> du </a:t>
            </a:r>
            <a:r>
              <a:rPr lang="es-ES_tradnl" sz="2400" dirty="0" err="1" smtClean="0"/>
              <a:t>site</a:t>
            </a:r>
            <a:r>
              <a:rPr lang="es-ES_tradnl" sz="2400" dirty="0" smtClean="0"/>
              <a:t> et </a:t>
            </a:r>
            <a:r>
              <a:rPr lang="es-ES_tradnl" sz="2400" dirty="0" err="1" smtClean="0"/>
              <a:t>inscriptions</a:t>
            </a:r>
            <a:endParaRPr lang="es-ES_tradnl" sz="2400" dirty="0" smtClean="0"/>
          </a:p>
          <a:p>
            <a:r>
              <a:rPr lang="es-ES_tradnl" sz="2400" dirty="0" err="1" smtClean="0"/>
              <a:t>Impression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affiches</a:t>
            </a:r>
            <a:endParaRPr lang="es-ES_tradnl" sz="2400" dirty="0" smtClean="0"/>
          </a:p>
          <a:p>
            <a:r>
              <a:rPr lang="es-ES_tradnl" sz="2400" dirty="0" err="1" smtClean="0"/>
              <a:t>Réunion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partnenaires</a:t>
            </a:r>
            <a:endParaRPr lang="es-ES_tradnl" sz="2400" dirty="0" smtClean="0"/>
          </a:p>
          <a:p>
            <a:r>
              <a:rPr lang="es-ES_tradnl" sz="2400" dirty="0" err="1" smtClean="0"/>
              <a:t>Communication</a:t>
            </a:r>
            <a:endParaRPr lang="es-ES_tradnl" sz="2400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s-ES_tradnl" b="1" dirty="0" err="1" smtClean="0"/>
              <a:t>Mars</a:t>
            </a:r>
            <a:endParaRPr lang="es-ES_tradnl" b="1" dirty="0" smtClean="0"/>
          </a:p>
          <a:p>
            <a:r>
              <a:rPr lang="es-ES_tradnl" dirty="0" err="1" smtClean="0"/>
              <a:t>Newsletter</a:t>
            </a:r>
            <a:r>
              <a:rPr lang="es-ES_tradnl" dirty="0" smtClean="0"/>
              <a:t> </a:t>
            </a:r>
            <a:r>
              <a:rPr lang="es-ES_tradnl" dirty="0" err="1" smtClean="0"/>
              <a:t>hebdomadaires</a:t>
            </a:r>
            <a:endParaRPr lang="es-ES_tradnl" dirty="0" smtClean="0"/>
          </a:p>
          <a:p>
            <a:r>
              <a:rPr lang="es-ES_tradnl" dirty="0" smtClean="0"/>
              <a:t>Dossier de </a:t>
            </a:r>
            <a:r>
              <a:rPr lang="es-ES_tradnl" dirty="0" err="1" smtClean="0"/>
              <a:t>presse</a:t>
            </a:r>
            <a:r>
              <a:rPr lang="es-ES_tradnl" dirty="0" smtClean="0"/>
              <a:t> &amp; CP</a:t>
            </a:r>
          </a:p>
          <a:p>
            <a:r>
              <a:rPr lang="es-ES_tradnl" dirty="0" err="1" smtClean="0"/>
              <a:t>Conférence</a:t>
            </a:r>
            <a:r>
              <a:rPr lang="es-ES_tradnl" dirty="0" smtClean="0"/>
              <a:t> de </a:t>
            </a:r>
            <a:r>
              <a:rPr lang="es-ES_tradnl" dirty="0" err="1" smtClean="0"/>
              <a:t>presse</a:t>
            </a:r>
            <a:endParaRPr lang="es-ES_tradnl" dirty="0" smtClean="0"/>
          </a:p>
          <a:p>
            <a:r>
              <a:rPr lang="es-ES_tradnl" dirty="0" smtClean="0"/>
              <a:t>SPAP</a:t>
            </a:r>
          </a:p>
          <a:p>
            <a:pPr>
              <a:buNone/>
            </a:pPr>
            <a:r>
              <a:rPr lang="es-ES_tradnl" b="1" dirty="0" err="1" smtClean="0"/>
              <a:t>Avril</a:t>
            </a:r>
            <a:endParaRPr lang="es-ES_tradnl" b="1" dirty="0" smtClean="0"/>
          </a:p>
          <a:p>
            <a:r>
              <a:rPr lang="es-ES_tradnl" dirty="0" err="1" smtClean="0"/>
              <a:t>Réunion</a:t>
            </a:r>
            <a:r>
              <a:rPr lang="es-ES_tradnl" dirty="0" smtClean="0"/>
              <a:t> </a:t>
            </a:r>
            <a:r>
              <a:rPr lang="es-ES_tradnl" dirty="0" err="1" smtClean="0"/>
              <a:t>bilan</a:t>
            </a:r>
            <a:r>
              <a:rPr lang="es-ES_tradnl" dirty="0" smtClean="0"/>
              <a:t> partenaires</a:t>
            </a:r>
          </a:p>
          <a:p>
            <a:r>
              <a:rPr lang="es-ES_tradnl" dirty="0" err="1" smtClean="0"/>
              <a:t>Rédaction</a:t>
            </a:r>
            <a:r>
              <a:rPr lang="es-ES_tradnl" dirty="0" smtClean="0"/>
              <a:t> </a:t>
            </a:r>
            <a:r>
              <a:rPr lang="es-ES_tradnl" dirty="0" err="1" smtClean="0"/>
              <a:t>bilan</a:t>
            </a: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4032448"/>
          </a:xfrm>
          <a:prstGeom prst="rect">
            <a:avLst/>
          </a:prstGeom>
        </p:spPr>
      </p:pic>
      <p:pic>
        <p:nvPicPr>
          <p:cNvPr id="4" name="Image 3" descr="Abe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629025"/>
            <a:ext cx="2066925" cy="322897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540568" y="188640"/>
            <a:ext cx="8424936" cy="1584176"/>
          </a:xfrm>
        </p:spPr>
        <p:txBody>
          <a:bodyPr/>
          <a:lstStyle/>
          <a:p>
            <a:r>
              <a:rPr lang="es-ES_tradnl" b="1" dirty="0" smtClean="0"/>
              <a:t>CONTACTS</a:t>
            </a:r>
            <a:endParaRPr lang="es-ES_tradnl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35696" y="2996952"/>
            <a:ext cx="7452320" cy="3429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sz="2800" b="1" dirty="0" err="1" smtClean="0"/>
              <a:t>Sophie</a:t>
            </a:r>
            <a:r>
              <a:rPr lang="es-ES_tradnl" sz="2800" b="1" dirty="0" smtClean="0"/>
              <a:t> </a:t>
            </a:r>
            <a:r>
              <a:rPr lang="es-ES_tradnl" sz="2800" b="1" dirty="0" err="1" smtClean="0"/>
              <a:t>Bordères</a:t>
            </a:r>
            <a:r>
              <a:rPr lang="es-ES_tradnl" sz="2800" b="1" dirty="0" smtClean="0"/>
              <a:t>, </a:t>
            </a:r>
            <a:r>
              <a:rPr lang="es-ES_tradnl" sz="2800" b="1" dirty="0" err="1" smtClean="0"/>
              <a:t>chargée</a:t>
            </a:r>
            <a:r>
              <a:rPr lang="es-ES_tradnl" sz="2800" b="1" dirty="0" smtClean="0"/>
              <a:t> de </a:t>
            </a:r>
            <a:r>
              <a:rPr lang="es-ES_tradnl" sz="2800" b="1" dirty="0" err="1" smtClean="0"/>
              <a:t>mission</a:t>
            </a:r>
            <a:r>
              <a:rPr lang="es-ES_tradnl" sz="2800" b="1" dirty="0" smtClean="0"/>
              <a:t> SPAP</a:t>
            </a:r>
          </a:p>
          <a:p>
            <a:pPr>
              <a:buNone/>
            </a:pPr>
            <a:r>
              <a:rPr lang="es-ES_tradnl" sz="2800" b="1" dirty="0" err="1" smtClean="0"/>
              <a:t>Association</a:t>
            </a:r>
            <a:r>
              <a:rPr lang="es-ES_tradnl" sz="2800" b="1" dirty="0" smtClean="0"/>
              <a:t> </a:t>
            </a:r>
            <a:r>
              <a:rPr lang="es-ES_tradnl" sz="2800" b="1" dirty="0" err="1" smtClean="0"/>
              <a:t>Générations</a:t>
            </a:r>
            <a:r>
              <a:rPr lang="es-ES_tradnl" sz="2800" b="1" dirty="0" smtClean="0"/>
              <a:t> </a:t>
            </a:r>
            <a:r>
              <a:rPr lang="es-ES_tradnl" sz="2800" b="1" dirty="0" err="1" smtClean="0"/>
              <a:t>Futures</a:t>
            </a:r>
            <a:endParaRPr lang="es-ES_tradnl" sz="2800" b="1" dirty="0" smtClean="0"/>
          </a:p>
          <a:p>
            <a:pPr>
              <a:buNone/>
            </a:pPr>
            <a:r>
              <a:rPr lang="es-ES_tradnl" sz="2800" b="1" dirty="0" smtClean="0">
                <a:hlinkClick r:id="rId4"/>
              </a:rPr>
              <a:t>contact@semaine-sans-pesticides.fr</a:t>
            </a:r>
            <a:endParaRPr lang="es-ES_tradnl" sz="2800" b="1" dirty="0" smtClean="0"/>
          </a:p>
          <a:p>
            <a:pPr>
              <a:buNone/>
            </a:pPr>
            <a:r>
              <a:rPr lang="es-ES_tradnl" sz="2800" b="1" dirty="0" smtClean="0"/>
              <a:t>Tel: 09 70 40 88 10</a:t>
            </a:r>
          </a:p>
          <a:p>
            <a:pPr>
              <a:buNone/>
            </a:pPr>
            <a:r>
              <a:rPr lang="es-ES_tradnl" sz="2800" b="1" dirty="0" smtClean="0">
                <a:hlinkClick r:id="rId5"/>
              </a:rPr>
              <a:t>www.semaine-sans-pesticides.fr</a:t>
            </a:r>
            <a:r>
              <a:rPr lang="es-ES_tradnl" sz="2800" b="1" dirty="0" smtClean="0"/>
              <a:t> </a:t>
            </a:r>
            <a:endParaRPr lang="es-ES_tradnl" sz="2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20888"/>
            <a:ext cx="9144000" cy="4437112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3068960"/>
            <a:ext cx="7632848" cy="9361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_tradnl" sz="4800" b="1" dirty="0" smtClean="0"/>
              <a:t>MERCI POUR VOTRE ATTENTION</a:t>
            </a:r>
            <a:endParaRPr lang="es-ES_tradnl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43711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46856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sz="3600" b="1" dirty="0" smtClean="0"/>
              <a:t>Une </a:t>
            </a:r>
            <a:r>
              <a:rPr lang="es-ES_tradnl" sz="3600" b="1" dirty="0" err="1" smtClean="0"/>
              <a:t>semaine</a:t>
            </a:r>
            <a:r>
              <a:rPr lang="es-ES_tradnl" sz="3600" b="1" dirty="0" smtClean="0"/>
              <a:t> </a:t>
            </a:r>
            <a:r>
              <a:rPr lang="es-ES_tradnl" sz="3600" b="1" dirty="0" err="1" smtClean="0"/>
              <a:t>pour</a:t>
            </a:r>
            <a:r>
              <a:rPr lang="es-ES_tradnl" sz="3600" b="1" dirty="0" smtClean="0"/>
              <a:t> les </a:t>
            </a:r>
            <a:r>
              <a:rPr lang="es-ES_tradnl" sz="3600" b="1" dirty="0" err="1" smtClean="0"/>
              <a:t>alternatives</a:t>
            </a:r>
            <a:r>
              <a:rPr lang="es-ES_tradnl" sz="3600" b="1" dirty="0" smtClean="0"/>
              <a:t> </a:t>
            </a:r>
            <a:r>
              <a:rPr lang="es-ES_tradnl" sz="3600" b="1" dirty="0" err="1" smtClean="0"/>
              <a:t>aux</a:t>
            </a:r>
            <a:r>
              <a:rPr lang="es-ES_tradnl" sz="3600" b="1" dirty="0" smtClean="0"/>
              <a:t> </a:t>
            </a:r>
            <a:r>
              <a:rPr lang="es-ES_tradnl" sz="3600" b="1" dirty="0" err="1" smtClean="0"/>
              <a:t>pesticides</a:t>
            </a:r>
            <a:r>
              <a:rPr lang="es-ES_tradnl" sz="3600" b="1" dirty="0" smtClean="0"/>
              <a:t>: </a:t>
            </a:r>
            <a:r>
              <a:rPr lang="es-ES_tradnl" sz="3600" b="1" dirty="0" err="1" smtClean="0"/>
              <a:t>Quels</a:t>
            </a:r>
            <a:r>
              <a:rPr lang="es-ES_tradnl" sz="3600" b="1" dirty="0" smtClean="0"/>
              <a:t> </a:t>
            </a:r>
            <a:r>
              <a:rPr lang="es-ES_tradnl" sz="3600" b="1" dirty="0" err="1" smtClean="0"/>
              <a:t>objectifs</a:t>
            </a:r>
            <a:r>
              <a:rPr lang="es-ES_tradnl" b="1" dirty="0" smtClean="0"/>
              <a:t>?</a:t>
            </a:r>
            <a:endParaRPr lang="es-ES_tradnl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28498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s-ES_tradnl" dirty="0" smtClean="0"/>
          </a:p>
          <a:p>
            <a:r>
              <a:rPr lang="es-ES_tradnl" sz="11200" dirty="0" err="1" smtClean="0"/>
              <a:t>Informer</a:t>
            </a:r>
            <a:r>
              <a:rPr lang="es-ES_tradnl" sz="11200" dirty="0" smtClean="0"/>
              <a:t> &amp; </a:t>
            </a:r>
            <a:r>
              <a:rPr lang="es-ES_tradnl" sz="11200" dirty="0" err="1" smtClean="0"/>
              <a:t>sensibiliser</a:t>
            </a:r>
            <a:r>
              <a:rPr lang="es-ES_tradnl" sz="11200" dirty="0" smtClean="0"/>
              <a:t> les </a:t>
            </a:r>
            <a:r>
              <a:rPr lang="es-ES_tradnl" sz="11200" dirty="0" err="1" smtClean="0"/>
              <a:t>citoyens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aux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dangers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sanitaires</a:t>
            </a:r>
            <a:r>
              <a:rPr lang="es-ES_tradnl" sz="11200" dirty="0" smtClean="0"/>
              <a:t> et </a:t>
            </a:r>
            <a:r>
              <a:rPr lang="es-ES_tradnl" sz="11200" dirty="0" err="1" smtClean="0"/>
              <a:t>environnementaux</a:t>
            </a:r>
            <a:r>
              <a:rPr lang="es-ES_tradnl" sz="11200" dirty="0" smtClean="0"/>
              <a:t> des </a:t>
            </a:r>
            <a:r>
              <a:rPr lang="es-ES_tradnl" sz="11200" dirty="0" err="1" smtClean="0"/>
              <a:t>pesticides</a:t>
            </a:r>
            <a:endParaRPr lang="es-ES_tradnl" sz="11200" dirty="0"/>
          </a:p>
          <a:p>
            <a:pPr>
              <a:buNone/>
            </a:pPr>
            <a:endParaRPr lang="es-ES_tradnl" sz="11200" dirty="0" smtClean="0"/>
          </a:p>
          <a:p>
            <a:r>
              <a:rPr lang="es-ES_tradnl" sz="11200" dirty="0" err="1"/>
              <a:t>P</a:t>
            </a:r>
            <a:r>
              <a:rPr lang="es-ES_tradnl" sz="11200" dirty="0" err="1" smtClean="0"/>
              <a:t>romouvoir</a:t>
            </a:r>
            <a:r>
              <a:rPr lang="es-ES_tradnl" sz="11200" dirty="0" smtClean="0"/>
              <a:t> les </a:t>
            </a:r>
            <a:r>
              <a:rPr lang="es-ES_tradnl" sz="11200" dirty="0" err="1" smtClean="0"/>
              <a:t>alternatives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existantes</a:t>
            </a:r>
            <a:r>
              <a:rPr lang="es-ES_tradnl" sz="11200" dirty="0" smtClean="0"/>
              <a:t> </a:t>
            </a:r>
          </a:p>
          <a:p>
            <a:pPr>
              <a:buNone/>
            </a:pPr>
            <a:endParaRPr lang="es-ES_tradnl" sz="11200" dirty="0"/>
          </a:p>
          <a:p>
            <a:r>
              <a:rPr lang="es-ES_tradnl" sz="11200" dirty="0" err="1" smtClean="0"/>
              <a:t>Construire</a:t>
            </a:r>
            <a:r>
              <a:rPr lang="es-ES_tradnl" sz="11200" dirty="0" smtClean="0"/>
              <a:t> un </a:t>
            </a:r>
            <a:r>
              <a:rPr lang="es-ES_tradnl" sz="11200" dirty="0" err="1" smtClean="0"/>
              <a:t>mouvement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mondial</a:t>
            </a:r>
            <a:r>
              <a:rPr lang="es-ES_tradnl" sz="11200" dirty="0" smtClean="0"/>
              <a:t> de </a:t>
            </a:r>
            <a:r>
              <a:rPr lang="es-ES_tradnl" sz="11200" dirty="0" err="1" smtClean="0"/>
              <a:t>promotion</a:t>
            </a:r>
            <a:r>
              <a:rPr lang="es-ES_tradnl" sz="11200" dirty="0" smtClean="0"/>
              <a:t> des </a:t>
            </a:r>
            <a:r>
              <a:rPr lang="es-ES_tradnl" sz="11200" dirty="0" err="1" smtClean="0"/>
              <a:t>alternatives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aux</a:t>
            </a:r>
            <a:r>
              <a:rPr lang="es-ES_tradnl" sz="11200" dirty="0" smtClean="0"/>
              <a:t> </a:t>
            </a:r>
            <a:r>
              <a:rPr lang="es-ES_tradnl" sz="11200" dirty="0" err="1" smtClean="0"/>
              <a:t>pesticides</a:t>
            </a:r>
            <a:r>
              <a:rPr lang="es-ES_tradnl" sz="11200" dirty="0" smtClean="0"/>
              <a:t>.</a:t>
            </a:r>
            <a:endParaRPr lang="es-ES_tradnl" sz="1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07707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24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b="1" dirty="0" err="1" smtClean="0"/>
              <a:t>Qui</a:t>
            </a:r>
            <a:r>
              <a:rPr lang="es-ES_tradnl" b="1" dirty="0" smtClean="0"/>
              <a:t> </a:t>
            </a:r>
            <a:r>
              <a:rPr lang="es-ES_tradnl" b="1" dirty="0" err="1" smtClean="0"/>
              <a:t>coordonne</a:t>
            </a:r>
            <a:r>
              <a:rPr lang="es-ES_tradnl" b="1" dirty="0" smtClean="0"/>
              <a:t> la </a:t>
            </a:r>
            <a:r>
              <a:rPr lang="es-ES_tradnl" b="1" dirty="0" err="1" smtClean="0"/>
              <a:t>Semaine</a:t>
            </a:r>
            <a:r>
              <a:rPr lang="es-ES_tradnl" b="1" dirty="0" smtClean="0"/>
              <a:t> </a:t>
            </a:r>
            <a:br>
              <a:rPr lang="es-ES_tradnl" b="1" dirty="0" smtClean="0"/>
            </a:br>
            <a:r>
              <a:rPr lang="es-ES_tradnl" b="1" dirty="0" err="1" smtClean="0"/>
              <a:t>pour</a:t>
            </a:r>
            <a:r>
              <a:rPr lang="es-ES_tradnl" b="1" dirty="0" smtClean="0"/>
              <a:t> les </a:t>
            </a:r>
            <a:r>
              <a:rPr lang="es-ES_tradnl" b="1" dirty="0" err="1" smtClean="0"/>
              <a:t>alternatives</a:t>
            </a:r>
            <a:r>
              <a:rPr lang="es-ES_tradnl" b="1" dirty="0" smtClean="0"/>
              <a:t> </a:t>
            </a:r>
            <a:br>
              <a:rPr lang="es-ES_tradnl" b="1" dirty="0" smtClean="0"/>
            </a:br>
            <a:r>
              <a:rPr lang="es-ES_tradnl" b="1" dirty="0" err="1" smtClean="0"/>
              <a:t>aux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pesticides</a:t>
            </a:r>
            <a:r>
              <a:rPr lang="es-ES_tradnl" b="1" dirty="0" smtClean="0"/>
              <a:t>?</a:t>
            </a:r>
            <a:endParaRPr lang="es-ES_tradnl" b="1" dirty="0"/>
          </a:p>
        </p:txBody>
      </p:sp>
      <p:pic>
        <p:nvPicPr>
          <p:cNvPr id="4" name="Espace réservé du contenu 3" descr="generations_futur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23728" y="3068960"/>
            <a:ext cx="4176464" cy="1013705"/>
          </a:xfrm>
        </p:spPr>
      </p:pic>
      <p:sp>
        <p:nvSpPr>
          <p:cNvPr id="5" name="ZoneTexte 4"/>
          <p:cNvSpPr txBox="1"/>
          <p:nvPr/>
        </p:nvSpPr>
        <p:spPr>
          <a:xfrm>
            <a:off x="179512" y="3872567"/>
            <a:ext cx="871296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i="1" dirty="0" smtClean="0"/>
          </a:p>
          <a:p>
            <a:pPr>
              <a:buFont typeface="Arial" pitchFamily="34" charset="0"/>
              <a:buChar char="•"/>
            </a:pPr>
            <a:r>
              <a:rPr lang="fr-FR" sz="2200" dirty="0" smtClean="0"/>
              <a:t> Informer sur les pollutions chimiques en particulier les pesticides.</a:t>
            </a:r>
          </a:p>
          <a:p>
            <a:pPr>
              <a:buFont typeface="Arial" pitchFamily="34" charset="0"/>
              <a:buChar char="•"/>
            </a:pPr>
            <a:endParaRPr lang="fr-FR" sz="2200" dirty="0" smtClean="0"/>
          </a:p>
          <a:p>
            <a:pPr>
              <a:buFont typeface="Arial" pitchFamily="34" charset="0"/>
              <a:buChar char="•"/>
            </a:pPr>
            <a:r>
              <a:rPr lang="fr-FR" sz="2200" dirty="0" smtClean="0"/>
              <a:t> Dénoncer les conséquences négatives de l’agriculture industrielle.</a:t>
            </a:r>
          </a:p>
          <a:p>
            <a:endParaRPr lang="fr-FR" sz="2200" dirty="0" smtClean="0"/>
          </a:p>
          <a:p>
            <a:pPr>
              <a:buFont typeface="Arial" pitchFamily="34" charset="0"/>
              <a:buChar char="•"/>
            </a:pPr>
            <a:r>
              <a:rPr lang="fr-FR" sz="2200" dirty="0" smtClean="0"/>
              <a:t> Promouvoir de véritables solutions alternatives comme l’agriculture biologique ou la production intégrée.</a:t>
            </a:r>
          </a:p>
          <a:p>
            <a:endParaRPr lang="fr-FR" i="1" dirty="0">
              <a:solidFill>
                <a:srgbClr val="008080"/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59432"/>
            <a:ext cx="9144000" cy="400506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8229600" cy="1143000"/>
          </a:xfrm>
        </p:spPr>
        <p:txBody>
          <a:bodyPr/>
          <a:lstStyle/>
          <a:p>
            <a:r>
              <a:rPr lang="es-ES_tradnl" b="1" dirty="0" smtClean="0"/>
              <a:t>La </a:t>
            </a:r>
            <a:r>
              <a:rPr lang="es-ES_tradnl" b="1" dirty="0" err="1" smtClean="0"/>
              <a:t>Semaine</a:t>
            </a:r>
            <a:r>
              <a:rPr lang="es-ES_tradnl" b="1" dirty="0" smtClean="0"/>
              <a:t> en </a:t>
            </a:r>
            <a:r>
              <a:rPr lang="es-ES_tradnl" b="1" dirty="0" err="1" smtClean="0"/>
              <a:t>chiffres</a:t>
            </a:r>
            <a:endParaRPr lang="es-ES_tradnl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0" y="2708920"/>
            <a:ext cx="4896544" cy="3888432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9 </a:t>
            </a:r>
            <a:r>
              <a:rPr lang="es-ES_tradnl" dirty="0" err="1" smtClean="0"/>
              <a:t>éditions</a:t>
            </a:r>
            <a:endParaRPr lang="es-ES_tradnl" dirty="0" smtClean="0"/>
          </a:p>
          <a:p>
            <a:r>
              <a:rPr lang="es-ES_tradnl" dirty="0" smtClean="0"/>
              <a:t>10 </a:t>
            </a:r>
            <a:r>
              <a:rPr lang="es-ES_tradnl" dirty="0" err="1" smtClean="0"/>
              <a:t>jours</a:t>
            </a:r>
            <a:endParaRPr lang="es-ES_tradnl" dirty="0" smtClean="0"/>
          </a:p>
          <a:p>
            <a:r>
              <a:rPr lang="es-ES_tradnl" dirty="0" smtClean="0"/>
              <a:t>1 300 </a:t>
            </a:r>
            <a:r>
              <a:rPr lang="es-ES_tradnl" dirty="0" err="1" smtClean="0"/>
              <a:t>évènements</a:t>
            </a:r>
            <a:endParaRPr lang="es-ES_tradnl" dirty="0" smtClean="0"/>
          </a:p>
          <a:p>
            <a:r>
              <a:rPr lang="es-ES_tradnl" dirty="0" smtClean="0"/>
              <a:t>26 </a:t>
            </a:r>
            <a:r>
              <a:rPr lang="es-ES_tradnl" dirty="0" err="1" smtClean="0"/>
              <a:t>pays</a:t>
            </a:r>
            <a:r>
              <a:rPr lang="es-ES_tradnl" dirty="0" smtClean="0"/>
              <a:t> </a:t>
            </a:r>
            <a:r>
              <a:rPr lang="es-ES_tradnl" dirty="0" err="1" smtClean="0"/>
              <a:t>participants</a:t>
            </a:r>
            <a:endParaRPr lang="es-ES_tradnl" dirty="0" smtClean="0"/>
          </a:p>
          <a:p>
            <a:r>
              <a:rPr lang="es-ES_tradnl" dirty="0" smtClean="0"/>
              <a:t>36 partenaires </a:t>
            </a:r>
            <a:r>
              <a:rPr lang="es-ES_tradnl" dirty="0" err="1" smtClean="0"/>
              <a:t>nationaux</a:t>
            </a:r>
            <a:endParaRPr lang="es-ES_tradnl" dirty="0" smtClean="0"/>
          </a:p>
          <a:p>
            <a:r>
              <a:rPr lang="es-ES_tradnl" dirty="0" smtClean="0"/>
              <a:t>18 partenaires </a:t>
            </a:r>
            <a:r>
              <a:rPr lang="es-ES_tradnl" dirty="0" err="1" smtClean="0"/>
              <a:t>internationaux</a:t>
            </a:r>
            <a:endParaRPr lang="es-ES_tradnl" dirty="0" smtClean="0"/>
          </a:p>
          <a:p>
            <a:r>
              <a:rPr lang="es-ES_tradnl" dirty="0" smtClean="0"/>
              <a:t>400 </a:t>
            </a:r>
            <a:r>
              <a:rPr lang="es-ES_tradnl" dirty="0" err="1" smtClean="0"/>
              <a:t>acteurs</a:t>
            </a:r>
            <a:r>
              <a:rPr lang="es-ES_tradnl" dirty="0" smtClean="0"/>
              <a:t> de </a:t>
            </a:r>
            <a:r>
              <a:rPr lang="es-ES_tradnl" dirty="0" err="1" smtClean="0"/>
              <a:t>terrain</a:t>
            </a:r>
            <a:endParaRPr lang="es-ES_tradnl" dirty="0" smtClean="0"/>
          </a:p>
          <a:p>
            <a:endParaRPr lang="es-ES_tradnl" dirty="0" smtClean="0"/>
          </a:p>
        </p:txBody>
      </p:sp>
      <p:pic>
        <p:nvPicPr>
          <p:cNvPr id="4" name="Image 3" descr="Abe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212976"/>
            <a:ext cx="2066925" cy="32289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67240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24544" y="332656"/>
            <a:ext cx="8229600" cy="1143000"/>
          </a:xfrm>
        </p:spPr>
        <p:txBody>
          <a:bodyPr/>
          <a:lstStyle/>
          <a:p>
            <a:r>
              <a:rPr lang="es-ES_tradnl" b="1" dirty="0" err="1" smtClean="0"/>
              <a:t>Qui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peut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participer</a:t>
            </a:r>
            <a:r>
              <a:rPr lang="es-ES_tradnl" b="1" dirty="0" smtClean="0"/>
              <a:t>?</a:t>
            </a:r>
            <a:endParaRPr lang="es-ES_tradnl" b="1" dirty="0"/>
          </a:p>
        </p:txBody>
      </p:sp>
      <p:pic>
        <p:nvPicPr>
          <p:cNvPr id="4" name="Espace réservé du contenu 3" descr="SPAP_Qui peut particip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2420888"/>
            <a:ext cx="6865635" cy="410445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67240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24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sz="3800" b="1" dirty="0"/>
              <a:t>D</a:t>
            </a:r>
            <a:r>
              <a:rPr lang="es-ES_tradnl" sz="3800" b="1" dirty="0" smtClean="0"/>
              <a:t>es </a:t>
            </a:r>
            <a:r>
              <a:rPr lang="es-ES_tradnl" sz="3800" b="1" dirty="0" err="1" smtClean="0"/>
              <a:t>idées</a:t>
            </a:r>
            <a:r>
              <a:rPr lang="es-ES_tradnl" sz="3800" b="1" dirty="0" smtClean="0"/>
              <a:t> </a:t>
            </a:r>
            <a:r>
              <a:rPr lang="es-ES_tradnl" sz="3800" b="1" dirty="0" err="1" smtClean="0"/>
              <a:t>d’actions</a:t>
            </a:r>
            <a:r>
              <a:rPr lang="es-ES_tradnl" sz="3800" b="1" dirty="0" smtClean="0"/>
              <a:t> </a:t>
            </a:r>
            <a:br>
              <a:rPr lang="es-ES_tradnl" sz="3800" b="1" dirty="0" smtClean="0"/>
            </a:br>
            <a:r>
              <a:rPr lang="es-ES_tradnl" sz="3800" b="1" dirty="0" err="1" smtClean="0"/>
              <a:t>pour</a:t>
            </a:r>
            <a:r>
              <a:rPr lang="es-ES_tradnl" sz="3800" b="1" dirty="0" smtClean="0"/>
              <a:t> la </a:t>
            </a:r>
            <a:r>
              <a:rPr lang="es-ES_tradnl" sz="3800" b="1" dirty="0" err="1" smtClean="0"/>
              <a:t>Semaine</a:t>
            </a:r>
            <a:endParaRPr lang="es-ES_tradnl" sz="3800" b="1" dirty="0"/>
          </a:p>
        </p:txBody>
      </p:sp>
      <p:pic>
        <p:nvPicPr>
          <p:cNvPr id="7" name="Espace réservé du contenu 6" descr="Type d'évènements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2348880"/>
            <a:ext cx="6199898" cy="429309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mega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144000" cy="388843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24544" y="0"/>
            <a:ext cx="8352928" cy="1484784"/>
          </a:xfrm>
        </p:spPr>
        <p:txBody>
          <a:bodyPr>
            <a:normAutofit/>
          </a:bodyPr>
          <a:lstStyle/>
          <a:p>
            <a:r>
              <a:rPr lang="es-ES_tradnl" sz="3600" b="1" dirty="0" smtClean="0"/>
              <a:t>Les partenaires de la </a:t>
            </a:r>
            <a:r>
              <a:rPr lang="es-ES_tradnl" sz="3600" b="1" dirty="0" err="1" smtClean="0"/>
              <a:t>Semaine</a:t>
            </a:r>
            <a:r>
              <a:rPr lang="es-ES_tradnl" sz="3600" b="1" dirty="0" smtClean="0"/>
              <a:t> </a:t>
            </a:r>
            <a:br>
              <a:rPr lang="es-ES_tradnl" sz="3600" b="1" dirty="0" smtClean="0"/>
            </a:br>
            <a:r>
              <a:rPr lang="es-ES_tradnl" sz="3600" b="1" dirty="0" smtClean="0"/>
              <a:t>en 2014</a:t>
            </a:r>
            <a:endParaRPr lang="es-ES_tradnl" sz="3600" b="1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789040"/>
            <a:ext cx="914399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0" y="2636912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 smtClean="0"/>
              <a:t>36 partenaires </a:t>
            </a:r>
            <a:r>
              <a:rPr lang="es-ES_tradnl" sz="2800" dirty="0" err="1" smtClean="0"/>
              <a:t>nationaux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associations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entreprises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syndicats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collectivités</a:t>
            </a:r>
            <a:r>
              <a:rPr lang="es-ES_tradnl" sz="2800" dirty="0" smtClean="0"/>
              <a:t>…</a:t>
            </a:r>
            <a:endParaRPr lang="es-ES_tradnl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ar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980728"/>
            <a:ext cx="6516216" cy="532859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26 </a:t>
            </a:r>
            <a:r>
              <a:rPr lang="es-ES_tradnl" b="1" dirty="0" err="1" smtClean="0"/>
              <a:t>pays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participants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dans</a:t>
            </a:r>
            <a:r>
              <a:rPr lang="es-ES_tradnl" b="1" dirty="0" smtClean="0"/>
              <a:t> le monde.</a:t>
            </a:r>
            <a:endParaRPr lang="es-ES_tradnl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3113584"/>
            <a:ext cx="5040560" cy="3744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b="1" dirty="0" err="1" smtClean="0"/>
              <a:t>Europe</a:t>
            </a:r>
            <a:r>
              <a:rPr lang="es-ES_tradnl" b="1" dirty="0" smtClean="0"/>
              <a:t>: </a:t>
            </a:r>
            <a:r>
              <a:rPr lang="es-ES_tradnl" sz="2000" dirty="0" err="1" smtClean="0"/>
              <a:t>Belgique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Espagne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Italie</a:t>
            </a:r>
            <a:r>
              <a:rPr lang="es-ES_tradnl" sz="2000" dirty="0" smtClean="0"/>
              <a:t>,</a:t>
            </a:r>
          </a:p>
          <a:p>
            <a:pPr>
              <a:buNone/>
            </a:pPr>
            <a:r>
              <a:rPr lang="es-ES_tradnl" sz="2000" dirty="0" err="1" smtClean="0"/>
              <a:t>Luxembourg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Hongrie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Autriche</a:t>
            </a:r>
            <a:r>
              <a:rPr lang="es-ES_tradnl" sz="2000" dirty="0" smtClean="0"/>
              <a:t>…</a:t>
            </a:r>
          </a:p>
          <a:p>
            <a:pPr>
              <a:buNone/>
            </a:pPr>
            <a:r>
              <a:rPr lang="es-ES_tradnl" b="1" dirty="0" err="1" smtClean="0"/>
              <a:t>Amérique</a:t>
            </a:r>
            <a:r>
              <a:rPr lang="es-ES_tradnl" b="1" dirty="0" smtClean="0"/>
              <a:t> Latine: </a:t>
            </a:r>
            <a:r>
              <a:rPr lang="es-ES_tradnl" sz="2000" dirty="0" err="1" smtClean="0"/>
              <a:t>Mexique</a:t>
            </a:r>
            <a:r>
              <a:rPr lang="es-ES_tradnl" sz="2000" dirty="0" smtClean="0"/>
              <a:t>,</a:t>
            </a:r>
          </a:p>
          <a:p>
            <a:pPr>
              <a:buNone/>
            </a:pPr>
            <a:r>
              <a:rPr lang="es-ES_tradnl" sz="2000" dirty="0" err="1" smtClean="0"/>
              <a:t>Argentine</a:t>
            </a:r>
            <a:r>
              <a:rPr lang="es-ES_tradnl" sz="2000" dirty="0" smtClean="0"/>
              <a:t>, Costa-Rica</a:t>
            </a:r>
          </a:p>
          <a:p>
            <a:pPr>
              <a:buNone/>
            </a:pPr>
            <a:r>
              <a:rPr lang="es-ES_tradnl" b="1" dirty="0" err="1" smtClean="0"/>
              <a:t>Asie</a:t>
            </a:r>
            <a:r>
              <a:rPr lang="es-ES_tradnl" b="1" dirty="0" smtClean="0"/>
              <a:t>:</a:t>
            </a:r>
            <a:r>
              <a:rPr lang="es-ES_tradnl" b="1" dirty="0"/>
              <a:t> </a:t>
            </a:r>
            <a:r>
              <a:rPr lang="es-ES_tradnl" sz="2000" dirty="0" err="1" smtClean="0"/>
              <a:t>Malaisie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Pakistan</a:t>
            </a:r>
            <a:r>
              <a:rPr lang="es-ES_tradnl" sz="2000" dirty="0" smtClean="0"/>
              <a:t> </a:t>
            </a:r>
          </a:p>
          <a:p>
            <a:pPr>
              <a:buNone/>
            </a:pPr>
            <a:r>
              <a:rPr lang="es-ES_tradnl" b="1" dirty="0" err="1" smtClean="0"/>
              <a:t>Afrique</a:t>
            </a:r>
            <a:r>
              <a:rPr lang="es-ES_tradnl" b="1" dirty="0" smtClean="0"/>
              <a:t>: </a:t>
            </a:r>
            <a:r>
              <a:rPr lang="es-ES_tradnl" sz="2000" dirty="0" err="1" smtClean="0"/>
              <a:t>Maroc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Sénégal</a:t>
            </a:r>
            <a:r>
              <a:rPr lang="es-ES_tradnl" sz="2000" dirty="0" smtClean="0"/>
              <a:t>, Togo…</a:t>
            </a:r>
            <a:endParaRPr lang="es-ES_tradnl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852</Words>
  <Application>Microsoft Office PowerPoint</Application>
  <PresentationFormat>Affichage à l'écran (4:3)</PresentationFormat>
  <Paragraphs>265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 20-30 MARS 2015</vt:lpstr>
      <vt:lpstr>Sommaire</vt:lpstr>
      <vt:lpstr>Une semaine pour les alternatives aux pesticides: Quels objectifs?</vt:lpstr>
      <vt:lpstr>Qui coordonne la Semaine  pour les alternatives  aux pesticides?</vt:lpstr>
      <vt:lpstr>La Semaine en chiffres</vt:lpstr>
      <vt:lpstr>Qui peut participer?</vt:lpstr>
      <vt:lpstr>Des idées d’actions  pour la Semaine</vt:lpstr>
      <vt:lpstr>Les partenaires de la Semaine  en 2014</vt:lpstr>
      <vt:lpstr>26 pays participants dans le monde.</vt:lpstr>
      <vt:lpstr>Diapositive 10</vt:lpstr>
      <vt:lpstr>Nos idées pour les 10 ans</vt:lpstr>
      <vt:lpstr>Quelques axes  de mobilisation</vt:lpstr>
      <vt:lpstr>Les outils de  communication existants  9ème édition</vt:lpstr>
      <vt:lpstr>Les outils de communication 10ème édition</vt:lpstr>
      <vt:lpstr>Les partenaires pour 2015: Ceux qui ont dit oui!</vt:lpstr>
      <vt:lpstr>Les partenaires pour 2015</vt:lpstr>
      <vt:lpstr>Les partenaires internationaux confirmés</vt:lpstr>
      <vt:lpstr>Les partenaires internationaux</vt:lpstr>
      <vt:lpstr>Budget prévisionnel</vt:lpstr>
      <vt:lpstr>Retroplanning</vt:lpstr>
      <vt:lpstr>CONTACTS</vt:lpstr>
      <vt:lpstr>Diapositive 22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10ème SEMAINE POUR LES ALTERNATIVES AUX PESTICIDES 20-30 MARS 2015</dc:title>
  <dc:creator>Generations futures</dc:creator>
  <cp:lastModifiedBy>Generations futures</cp:lastModifiedBy>
  <cp:revision>310</cp:revision>
  <dcterms:created xsi:type="dcterms:W3CDTF">2014-09-17T12:34:05Z</dcterms:created>
  <dcterms:modified xsi:type="dcterms:W3CDTF">2014-11-13T09:39:40Z</dcterms:modified>
</cp:coreProperties>
</file>